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32" r:id="rId4"/>
    <p:sldMasterId id="2147483816" r:id="rId5"/>
    <p:sldMasterId id="2147483828" r:id="rId6"/>
    <p:sldMasterId id="2147483840" r:id="rId7"/>
    <p:sldMasterId id="2147483852" r:id="rId8"/>
    <p:sldMasterId id="2147483864" r:id="rId9"/>
    <p:sldMasterId id="2147483960" r:id="rId10"/>
    <p:sldMasterId id="2147483972" r:id="rId11"/>
    <p:sldMasterId id="2147483984" r:id="rId12"/>
    <p:sldMasterId id="2147483996" r:id="rId13"/>
    <p:sldMasterId id="2147484008" r:id="rId14"/>
    <p:sldMasterId id="2147484020" r:id="rId15"/>
    <p:sldMasterId id="2147484044" r:id="rId16"/>
    <p:sldMasterId id="2147484056" r:id="rId17"/>
    <p:sldMasterId id="2147484068" r:id="rId18"/>
    <p:sldMasterId id="2147484116" r:id="rId19"/>
    <p:sldMasterId id="2147484128" r:id="rId20"/>
  </p:sldMasterIdLst>
  <p:sldIdLst>
    <p:sldId id="256" r:id="rId21"/>
    <p:sldId id="320" r:id="rId22"/>
    <p:sldId id="322" r:id="rId23"/>
    <p:sldId id="303" r:id="rId24"/>
    <p:sldId id="304" r:id="rId25"/>
    <p:sldId id="307" r:id="rId26"/>
    <p:sldId id="308" r:id="rId27"/>
    <p:sldId id="309" r:id="rId28"/>
    <p:sldId id="261" r:id="rId29"/>
    <p:sldId id="291" r:id="rId30"/>
    <p:sldId id="292" r:id="rId31"/>
    <p:sldId id="293" r:id="rId32"/>
    <p:sldId id="294" r:id="rId33"/>
    <p:sldId id="295" r:id="rId34"/>
    <p:sldId id="296" r:id="rId35"/>
    <p:sldId id="276" r:id="rId36"/>
    <p:sldId id="277" r:id="rId37"/>
    <p:sldId id="278" r:id="rId38"/>
    <p:sldId id="279" r:id="rId39"/>
    <p:sldId id="280" r:id="rId40"/>
    <p:sldId id="269" r:id="rId41"/>
    <p:sldId id="323" r:id="rId42"/>
    <p:sldId id="265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2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'[Degrees Conferred Historical.xls]Sheet2'!$B$3</c:f>
              <c:strCache>
                <c:ptCount val="1"/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'[Degrees Conferred Historical.xls]Sheet2'!$A$4:$A$150</c:f>
              <c:numCache>
                <c:formatCode>General</c:formatCode>
                <c:ptCount val="147"/>
                <c:pt idx="0">
                  <c:v>1869</c:v>
                </c:pt>
                <c:pt idx="1">
                  <c:v>1870</c:v>
                </c:pt>
                <c:pt idx="2">
                  <c:v>1871</c:v>
                </c:pt>
                <c:pt idx="3">
                  <c:v>1872</c:v>
                </c:pt>
                <c:pt idx="4">
                  <c:v>1873</c:v>
                </c:pt>
                <c:pt idx="5">
                  <c:v>1874</c:v>
                </c:pt>
                <c:pt idx="6">
                  <c:v>1875</c:v>
                </c:pt>
                <c:pt idx="7">
                  <c:v>1876</c:v>
                </c:pt>
                <c:pt idx="8">
                  <c:v>1877</c:v>
                </c:pt>
                <c:pt idx="9">
                  <c:v>1878</c:v>
                </c:pt>
                <c:pt idx="10">
                  <c:v>1879</c:v>
                </c:pt>
                <c:pt idx="11">
                  <c:v>1880</c:v>
                </c:pt>
                <c:pt idx="12">
                  <c:v>1881</c:v>
                </c:pt>
                <c:pt idx="13">
                  <c:v>1882</c:v>
                </c:pt>
                <c:pt idx="14">
                  <c:v>1883</c:v>
                </c:pt>
                <c:pt idx="15">
                  <c:v>1884</c:v>
                </c:pt>
                <c:pt idx="16">
                  <c:v>1885</c:v>
                </c:pt>
                <c:pt idx="17">
                  <c:v>1886</c:v>
                </c:pt>
                <c:pt idx="18">
                  <c:v>1887</c:v>
                </c:pt>
                <c:pt idx="19">
                  <c:v>1888</c:v>
                </c:pt>
                <c:pt idx="20">
                  <c:v>1889</c:v>
                </c:pt>
                <c:pt idx="21">
                  <c:v>1890</c:v>
                </c:pt>
                <c:pt idx="22">
                  <c:v>1891</c:v>
                </c:pt>
                <c:pt idx="23">
                  <c:v>1892</c:v>
                </c:pt>
                <c:pt idx="24">
                  <c:v>1893</c:v>
                </c:pt>
                <c:pt idx="25">
                  <c:v>1894</c:v>
                </c:pt>
                <c:pt idx="26">
                  <c:v>1895</c:v>
                </c:pt>
                <c:pt idx="27">
                  <c:v>1896</c:v>
                </c:pt>
                <c:pt idx="28">
                  <c:v>1897</c:v>
                </c:pt>
                <c:pt idx="29">
                  <c:v>1898</c:v>
                </c:pt>
                <c:pt idx="30">
                  <c:v>1899</c:v>
                </c:pt>
                <c:pt idx="31">
                  <c:v>1900</c:v>
                </c:pt>
                <c:pt idx="32">
                  <c:v>1901</c:v>
                </c:pt>
                <c:pt idx="33">
                  <c:v>1902</c:v>
                </c:pt>
                <c:pt idx="34">
                  <c:v>1903</c:v>
                </c:pt>
                <c:pt idx="35">
                  <c:v>1904</c:v>
                </c:pt>
                <c:pt idx="36">
                  <c:v>1905</c:v>
                </c:pt>
                <c:pt idx="37">
                  <c:v>1906</c:v>
                </c:pt>
                <c:pt idx="38">
                  <c:v>1907</c:v>
                </c:pt>
                <c:pt idx="39">
                  <c:v>1908</c:v>
                </c:pt>
                <c:pt idx="40">
                  <c:v>1909</c:v>
                </c:pt>
                <c:pt idx="41">
                  <c:v>1910</c:v>
                </c:pt>
                <c:pt idx="42">
                  <c:v>1911</c:v>
                </c:pt>
                <c:pt idx="43">
                  <c:v>1912</c:v>
                </c:pt>
                <c:pt idx="44">
                  <c:v>1913</c:v>
                </c:pt>
                <c:pt idx="45">
                  <c:v>1914</c:v>
                </c:pt>
                <c:pt idx="46">
                  <c:v>1915</c:v>
                </c:pt>
                <c:pt idx="47">
                  <c:v>1916</c:v>
                </c:pt>
                <c:pt idx="48">
                  <c:v>1917</c:v>
                </c:pt>
                <c:pt idx="49">
                  <c:v>1918</c:v>
                </c:pt>
                <c:pt idx="50">
                  <c:v>1919</c:v>
                </c:pt>
                <c:pt idx="51">
                  <c:v>1920</c:v>
                </c:pt>
                <c:pt idx="52">
                  <c:v>1921</c:v>
                </c:pt>
                <c:pt idx="53">
                  <c:v>1922</c:v>
                </c:pt>
                <c:pt idx="54">
                  <c:v>1923</c:v>
                </c:pt>
                <c:pt idx="55">
                  <c:v>1924</c:v>
                </c:pt>
                <c:pt idx="56">
                  <c:v>1925</c:v>
                </c:pt>
                <c:pt idx="57">
                  <c:v>1926</c:v>
                </c:pt>
                <c:pt idx="58">
                  <c:v>1927</c:v>
                </c:pt>
                <c:pt idx="59">
                  <c:v>1928</c:v>
                </c:pt>
                <c:pt idx="60">
                  <c:v>1929</c:v>
                </c:pt>
                <c:pt idx="61">
                  <c:v>1930</c:v>
                </c:pt>
                <c:pt idx="62">
                  <c:v>1931</c:v>
                </c:pt>
                <c:pt idx="63">
                  <c:v>1932</c:v>
                </c:pt>
                <c:pt idx="64">
                  <c:v>1933</c:v>
                </c:pt>
                <c:pt idx="65">
                  <c:v>1934</c:v>
                </c:pt>
                <c:pt idx="66">
                  <c:v>1935</c:v>
                </c:pt>
                <c:pt idx="67">
                  <c:v>1936</c:v>
                </c:pt>
                <c:pt idx="68">
                  <c:v>1937</c:v>
                </c:pt>
                <c:pt idx="69">
                  <c:v>1938</c:v>
                </c:pt>
                <c:pt idx="70">
                  <c:v>1939</c:v>
                </c:pt>
                <c:pt idx="71">
                  <c:v>1940</c:v>
                </c:pt>
                <c:pt idx="72">
                  <c:v>1941</c:v>
                </c:pt>
                <c:pt idx="73">
                  <c:v>1942</c:v>
                </c:pt>
                <c:pt idx="74">
                  <c:v>1943</c:v>
                </c:pt>
                <c:pt idx="75">
                  <c:v>1944</c:v>
                </c:pt>
                <c:pt idx="76">
                  <c:v>1945</c:v>
                </c:pt>
                <c:pt idx="77">
                  <c:v>1946</c:v>
                </c:pt>
                <c:pt idx="78">
                  <c:v>1947</c:v>
                </c:pt>
                <c:pt idx="79">
                  <c:v>1948</c:v>
                </c:pt>
                <c:pt idx="80">
                  <c:v>1949</c:v>
                </c:pt>
                <c:pt idx="81">
                  <c:v>1950</c:v>
                </c:pt>
                <c:pt idx="82">
                  <c:v>1951</c:v>
                </c:pt>
                <c:pt idx="83">
                  <c:v>1952</c:v>
                </c:pt>
                <c:pt idx="84">
                  <c:v>1953</c:v>
                </c:pt>
                <c:pt idx="85">
                  <c:v>1954</c:v>
                </c:pt>
                <c:pt idx="86">
                  <c:v>1955</c:v>
                </c:pt>
                <c:pt idx="87">
                  <c:v>1956</c:v>
                </c:pt>
                <c:pt idx="88">
                  <c:v>1957</c:v>
                </c:pt>
                <c:pt idx="89">
                  <c:v>1958</c:v>
                </c:pt>
                <c:pt idx="90">
                  <c:v>1959</c:v>
                </c:pt>
                <c:pt idx="91">
                  <c:v>1960</c:v>
                </c:pt>
                <c:pt idx="92">
                  <c:v>1961</c:v>
                </c:pt>
                <c:pt idx="93">
                  <c:v>1962</c:v>
                </c:pt>
                <c:pt idx="94">
                  <c:v>1963</c:v>
                </c:pt>
                <c:pt idx="95">
                  <c:v>1964</c:v>
                </c:pt>
                <c:pt idx="96">
                  <c:v>1965</c:v>
                </c:pt>
                <c:pt idx="97">
                  <c:v>1966</c:v>
                </c:pt>
                <c:pt idx="98">
                  <c:v>1967</c:v>
                </c:pt>
                <c:pt idx="99">
                  <c:v>1968</c:v>
                </c:pt>
                <c:pt idx="100">
                  <c:v>1969</c:v>
                </c:pt>
                <c:pt idx="101">
                  <c:v>1970</c:v>
                </c:pt>
                <c:pt idx="102">
                  <c:v>1971</c:v>
                </c:pt>
                <c:pt idx="103">
                  <c:v>1972</c:v>
                </c:pt>
                <c:pt idx="104">
                  <c:v>1973</c:v>
                </c:pt>
                <c:pt idx="105">
                  <c:v>1974</c:v>
                </c:pt>
                <c:pt idx="106">
                  <c:v>1975</c:v>
                </c:pt>
                <c:pt idx="107">
                  <c:v>1976</c:v>
                </c:pt>
                <c:pt idx="108">
                  <c:v>1977</c:v>
                </c:pt>
                <c:pt idx="109">
                  <c:v>1978</c:v>
                </c:pt>
                <c:pt idx="110">
                  <c:v>1979</c:v>
                </c:pt>
                <c:pt idx="111">
                  <c:v>1980</c:v>
                </c:pt>
                <c:pt idx="112">
                  <c:v>1981</c:v>
                </c:pt>
                <c:pt idx="113">
                  <c:v>1982</c:v>
                </c:pt>
                <c:pt idx="114">
                  <c:v>1983</c:v>
                </c:pt>
                <c:pt idx="115">
                  <c:v>1984</c:v>
                </c:pt>
                <c:pt idx="116">
                  <c:v>1985</c:v>
                </c:pt>
                <c:pt idx="117">
                  <c:v>1986</c:v>
                </c:pt>
                <c:pt idx="118">
                  <c:v>1987</c:v>
                </c:pt>
                <c:pt idx="119">
                  <c:v>1988</c:v>
                </c:pt>
                <c:pt idx="120">
                  <c:v>1989</c:v>
                </c:pt>
                <c:pt idx="121">
                  <c:v>1990</c:v>
                </c:pt>
                <c:pt idx="122">
                  <c:v>1991</c:v>
                </c:pt>
                <c:pt idx="123">
                  <c:v>1992</c:v>
                </c:pt>
                <c:pt idx="124">
                  <c:v>1993</c:v>
                </c:pt>
                <c:pt idx="125">
                  <c:v>1994</c:v>
                </c:pt>
                <c:pt idx="126">
                  <c:v>1995</c:v>
                </c:pt>
                <c:pt idx="127">
                  <c:v>1996</c:v>
                </c:pt>
                <c:pt idx="128">
                  <c:v>1997</c:v>
                </c:pt>
                <c:pt idx="129">
                  <c:v>1998</c:v>
                </c:pt>
                <c:pt idx="130">
                  <c:v>1999</c:v>
                </c:pt>
                <c:pt idx="131">
                  <c:v>2000</c:v>
                </c:pt>
                <c:pt idx="132">
                  <c:v>2001</c:v>
                </c:pt>
                <c:pt idx="133">
                  <c:v>2002</c:v>
                </c:pt>
                <c:pt idx="134">
                  <c:v>2003</c:v>
                </c:pt>
                <c:pt idx="135">
                  <c:v>2004</c:v>
                </c:pt>
                <c:pt idx="136">
                  <c:v>2005</c:v>
                </c:pt>
                <c:pt idx="137">
                  <c:v>2006</c:v>
                </c:pt>
                <c:pt idx="138">
                  <c:v>2007</c:v>
                </c:pt>
                <c:pt idx="139">
                  <c:v>2008</c:v>
                </c:pt>
                <c:pt idx="140">
                  <c:v>2009</c:v>
                </c:pt>
                <c:pt idx="141">
                  <c:v>2010</c:v>
                </c:pt>
                <c:pt idx="142">
                  <c:v>2011</c:v>
                </c:pt>
                <c:pt idx="143">
                  <c:v>2012</c:v>
                </c:pt>
                <c:pt idx="144">
                  <c:v>2013</c:v>
                </c:pt>
                <c:pt idx="145">
                  <c:v>2014</c:v>
                </c:pt>
                <c:pt idx="146">
                  <c:v>2015</c:v>
                </c:pt>
              </c:numCache>
            </c:numRef>
          </c:cat>
          <c:val>
            <c:numRef>
              <c:f>'[Degrees Conferred Historical.xls]Sheet2'!$B$4:$B$150</c:f>
              <c:numCache>
                <c:formatCode>General</c:formatCode>
                <c:ptCount val="147"/>
                <c:pt idx="0">
                  <c:v>9371</c:v>
                </c:pt>
                <c:pt idx="1">
                  <c:v>9723.5</c:v>
                </c:pt>
                <c:pt idx="2">
                  <c:v>10076</c:v>
                </c:pt>
                <c:pt idx="3">
                  <c:v>10428.5</c:v>
                </c:pt>
                <c:pt idx="4">
                  <c:v>10781</c:v>
                </c:pt>
                <c:pt idx="5">
                  <c:v>11133.5</c:v>
                </c:pt>
                <c:pt idx="6">
                  <c:v>11486</c:v>
                </c:pt>
                <c:pt idx="7">
                  <c:v>11838.5</c:v>
                </c:pt>
                <c:pt idx="8">
                  <c:v>12191</c:v>
                </c:pt>
                <c:pt idx="9">
                  <c:v>12543.5</c:v>
                </c:pt>
                <c:pt idx="10">
                  <c:v>12896</c:v>
                </c:pt>
                <c:pt idx="11">
                  <c:v>13160.3</c:v>
                </c:pt>
                <c:pt idx="12">
                  <c:v>13424.6</c:v>
                </c:pt>
                <c:pt idx="13">
                  <c:v>13688.899999999991</c:v>
                </c:pt>
                <c:pt idx="14">
                  <c:v>13953.2</c:v>
                </c:pt>
                <c:pt idx="15">
                  <c:v>14217.499999999991</c:v>
                </c:pt>
                <c:pt idx="16">
                  <c:v>14481.79999999999</c:v>
                </c:pt>
                <c:pt idx="17">
                  <c:v>14746.099999999989</c:v>
                </c:pt>
                <c:pt idx="18">
                  <c:v>15010.399999999991</c:v>
                </c:pt>
                <c:pt idx="19">
                  <c:v>15274.69999999999</c:v>
                </c:pt>
                <c:pt idx="20">
                  <c:v>15539</c:v>
                </c:pt>
                <c:pt idx="21">
                  <c:v>16726.099999999991</c:v>
                </c:pt>
                <c:pt idx="22">
                  <c:v>17913.19999999999</c:v>
                </c:pt>
                <c:pt idx="23">
                  <c:v>19100.3</c:v>
                </c:pt>
                <c:pt idx="24">
                  <c:v>20287.399999999991</c:v>
                </c:pt>
                <c:pt idx="25">
                  <c:v>21474.499999999989</c:v>
                </c:pt>
                <c:pt idx="26">
                  <c:v>22661.599999999991</c:v>
                </c:pt>
                <c:pt idx="27">
                  <c:v>23848.69999999999</c:v>
                </c:pt>
                <c:pt idx="28">
                  <c:v>25035.799999999981</c:v>
                </c:pt>
                <c:pt idx="29">
                  <c:v>26222.89999999998</c:v>
                </c:pt>
                <c:pt idx="30">
                  <c:v>27410</c:v>
                </c:pt>
                <c:pt idx="31">
                  <c:v>28388.9</c:v>
                </c:pt>
                <c:pt idx="32">
                  <c:v>29367.8</c:v>
                </c:pt>
                <c:pt idx="33">
                  <c:v>30346.7</c:v>
                </c:pt>
                <c:pt idx="34">
                  <c:v>31325.600000000009</c:v>
                </c:pt>
                <c:pt idx="35">
                  <c:v>32304.500000000011</c:v>
                </c:pt>
                <c:pt idx="36">
                  <c:v>33283.400000000009</c:v>
                </c:pt>
                <c:pt idx="37">
                  <c:v>34262.30000000001</c:v>
                </c:pt>
                <c:pt idx="38">
                  <c:v>35241.199999999997</c:v>
                </c:pt>
                <c:pt idx="39">
                  <c:v>36220.100000000013</c:v>
                </c:pt>
                <c:pt idx="40">
                  <c:v>37199</c:v>
                </c:pt>
                <c:pt idx="41">
                  <c:v>38325.699999999997</c:v>
                </c:pt>
                <c:pt idx="42">
                  <c:v>39452.400000000001</c:v>
                </c:pt>
                <c:pt idx="43">
                  <c:v>40579.1</c:v>
                </c:pt>
                <c:pt idx="44">
                  <c:v>41705.799999999988</c:v>
                </c:pt>
                <c:pt idx="45">
                  <c:v>42832.5</c:v>
                </c:pt>
                <c:pt idx="46">
                  <c:v>43959.199999999983</c:v>
                </c:pt>
                <c:pt idx="47">
                  <c:v>45085.89999999998</c:v>
                </c:pt>
                <c:pt idx="48">
                  <c:v>46212.599999999977</c:v>
                </c:pt>
                <c:pt idx="49">
                  <c:v>47339.299999999981</c:v>
                </c:pt>
                <c:pt idx="50">
                  <c:v>48622</c:v>
                </c:pt>
                <c:pt idx="51">
                  <c:v>56008.2</c:v>
                </c:pt>
                <c:pt idx="52">
                  <c:v>63394.400000000001</c:v>
                </c:pt>
                <c:pt idx="53">
                  <c:v>70780.600000000006</c:v>
                </c:pt>
                <c:pt idx="54">
                  <c:v>78166.799999999988</c:v>
                </c:pt>
                <c:pt idx="55">
                  <c:v>85552.999999999971</c:v>
                </c:pt>
                <c:pt idx="56">
                  <c:v>92939.199999999983</c:v>
                </c:pt>
                <c:pt idx="57">
                  <c:v>100325.4</c:v>
                </c:pt>
                <c:pt idx="58">
                  <c:v>107711.6</c:v>
                </c:pt>
                <c:pt idx="59">
                  <c:v>115097.8</c:v>
                </c:pt>
                <c:pt idx="60">
                  <c:v>122484</c:v>
                </c:pt>
                <c:pt idx="61">
                  <c:v>128885.6</c:v>
                </c:pt>
                <c:pt idx="62">
                  <c:v>135287.20000000001</c:v>
                </c:pt>
                <c:pt idx="63">
                  <c:v>141688.79999999999</c:v>
                </c:pt>
                <c:pt idx="64">
                  <c:v>148090.4</c:v>
                </c:pt>
                <c:pt idx="65">
                  <c:v>154492</c:v>
                </c:pt>
                <c:pt idx="66">
                  <c:v>160893.6</c:v>
                </c:pt>
                <c:pt idx="67">
                  <c:v>167295.20000000001</c:v>
                </c:pt>
                <c:pt idx="68">
                  <c:v>173696.8</c:v>
                </c:pt>
                <c:pt idx="69">
                  <c:v>180098.40000000011</c:v>
                </c:pt>
                <c:pt idx="70">
                  <c:v>186500</c:v>
                </c:pt>
                <c:pt idx="71">
                  <c:v>211055.8</c:v>
                </c:pt>
                <c:pt idx="72">
                  <c:v>235611.6</c:v>
                </c:pt>
                <c:pt idx="73">
                  <c:v>260167.39999999991</c:v>
                </c:pt>
                <c:pt idx="74">
                  <c:v>284723.20000000001</c:v>
                </c:pt>
                <c:pt idx="75">
                  <c:v>309279</c:v>
                </c:pt>
                <c:pt idx="76">
                  <c:v>333834.8</c:v>
                </c:pt>
                <c:pt idx="77">
                  <c:v>358390.6</c:v>
                </c:pt>
                <c:pt idx="78">
                  <c:v>382946.4</c:v>
                </c:pt>
                <c:pt idx="79">
                  <c:v>407502.1999999999</c:v>
                </c:pt>
                <c:pt idx="80">
                  <c:v>432058</c:v>
                </c:pt>
                <c:pt idx="81">
                  <c:v>428096.2</c:v>
                </c:pt>
                <c:pt idx="82">
                  <c:v>424134.40000000002</c:v>
                </c:pt>
                <c:pt idx="83">
                  <c:v>420172.6</c:v>
                </c:pt>
                <c:pt idx="84">
                  <c:v>416210.8</c:v>
                </c:pt>
                <c:pt idx="85">
                  <c:v>412249.00000000012</c:v>
                </c:pt>
                <c:pt idx="86">
                  <c:v>408287.20000000013</c:v>
                </c:pt>
                <c:pt idx="87">
                  <c:v>404325.40000000008</c:v>
                </c:pt>
                <c:pt idx="88">
                  <c:v>400363.60000000009</c:v>
                </c:pt>
                <c:pt idx="89">
                  <c:v>396401.8000000001</c:v>
                </c:pt>
                <c:pt idx="90">
                  <c:v>392440</c:v>
                </c:pt>
                <c:pt idx="91">
                  <c:v>432427.6</c:v>
                </c:pt>
                <c:pt idx="92">
                  <c:v>472415.2</c:v>
                </c:pt>
                <c:pt idx="93">
                  <c:v>512402.8</c:v>
                </c:pt>
                <c:pt idx="94">
                  <c:v>552390.39999999909</c:v>
                </c:pt>
                <c:pt idx="95">
                  <c:v>592377.99999999907</c:v>
                </c:pt>
                <c:pt idx="96">
                  <c:v>632365.59999999881</c:v>
                </c:pt>
                <c:pt idx="97">
                  <c:v>672353.19999999867</c:v>
                </c:pt>
                <c:pt idx="98">
                  <c:v>712340.79999999865</c:v>
                </c:pt>
                <c:pt idx="99">
                  <c:v>752328.39999999898</c:v>
                </c:pt>
                <c:pt idx="100">
                  <c:v>792316</c:v>
                </c:pt>
                <c:pt idx="101">
                  <c:v>839730</c:v>
                </c:pt>
                <c:pt idx="102">
                  <c:v>887273</c:v>
                </c:pt>
                <c:pt idx="103">
                  <c:v>922362</c:v>
                </c:pt>
                <c:pt idx="104">
                  <c:v>945776</c:v>
                </c:pt>
                <c:pt idx="105">
                  <c:v>922933</c:v>
                </c:pt>
                <c:pt idx="106">
                  <c:v>925746</c:v>
                </c:pt>
                <c:pt idx="107">
                  <c:v>919549</c:v>
                </c:pt>
                <c:pt idx="108">
                  <c:v>921204</c:v>
                </c:pt>
                <c:pt idx="109">
                  <c:v>921390</c:v>
                </c:pt>
                <c:pt idx="110">
                  <c:v>929417</c:v>
                </c:pt>
                <c:pt idx="111">
                  <c:v>935140</c:v>
                </c:pt>
                <c:pt idx="112">
                  <c:v>952998</c:v>
                </c:pt>
                <c:pt idx="113">
                  <c:v>969510</c:v>
                </c:pt>
                <c:pt idx="114">
                  <c:v>974309</c:v>
                </c:pt>
                <c:pt idx="115">
                  <c:v>979477</c:v>
                </c:pt>
                <c:pt idx="116">
                  <c:v>987823</c:v>
                </c:pt>
                <c:pt idx="117">
                  <c:v>991264</c:v>
                </c:pt>
                <c:pt idx="118">
                  <c:v>994829</c:v>
                </c:pt>
                <c:pt idx="119">
                  <c:v>1018755</c:v>
                </c:pt>
                <c:pt idx="120">
                  <c:v>1051344</c:v>
                </c:pt>
                <c:pt idx="121">
                  <c:v>1094538</c:v>
                </c:pt>
                <c:pt idx="122">
                  <c:v>1136553</c:v>
                </c:pt>
                <c:pt idx="123">
                  <c:v>1165178</c:v>
                </c:pt>
                <c:pt idx="124">
                  <c:v>1169275</c:v>
                </c:pt>
                <c:pt idx="125">
                  <c:v>1160134</c:v>
                </c:pt>
                <c:pt idx="126">
                  <c:v>1164792</c:v>
                </c:pt>
                <c:pt idx="127">
                  <c:v>1172879</c:v>
                </c:pt>
                <c:pt idx="128">
                  <c:v>1184406</c:v>
                </c:pt>
                <c:pt idx="129">
                  <c:v>1202239</c:v>
                </c:pt>
                <c:pt idx="130">
                  <c:v>1237875</c:v>
                </c:pt>
                <c:pt idx="131">
                  <c:v>1244171</c:v>
                </c:pt>
                <c:pt idx="132">
                  <c:v>1291900</c:v>
                </c:pt>
                <c:pt idx="133">
                  <c:v>1348811</c:v>
                </c:pt>
                <c:pt idx="134">
                  <c:v>1399542</c:v>
                </c:pt>
                <c:pt idx="135">
                  <c:v>1439264</c:v>
                </c:pt>
                <c:pt idx="136">
                  <c:v>1485242</c:v>
                </c:pt>
                <c:pt idx="137">
                  <c:v>1524092</c:v>
                </c:pt>
                <c:pt idx="138">
                  <c:v>1563069</c:v>
                </c:pt>
                <c:pt idx="139">
                  <c:v>1601399</c:v>
                </c:pt>
                <c:pt idx="140">
                  <c:v>1649919</c:v>
                </c:pt>
                <c:pt idx="141">
                  <c:v>1716053</c:v>
                </c:pt>
                <c:pt idx="142">
                  <c:v>1792163</c:v>
                </c:pt>
                <c:pt idx="143">
                  <c:v>1840164</c:v>
                </c:pt>
                <c:pt idx="144">
                  <c:v>1859000</c:v>
                </c:pt>
                <c:pt idx="145">
                  <c:v>1852000</c:v>
                </c:pt>
                <c:pt idx="146">
                  <c:v>1847000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201024"/>
        <c:axId val="121202560"/>
      </c:lineChart>
      <c:lineChart>
        <c:grouping val="standard"/>
        <c:varyColors val="0"/>
        <c:ser>
          <c:idx val="0"/>
          <c:order val="0"/>
          <c:tx>
            <c:strRef>
              <c:f>'[Degrees Conferred Historical.xls]Sheet2'!$D$3</c:f>
              <c:strCache>
                <c:ptCount val="1"/>
                <c:pt idx="0">
                  <c:v>Real GDP (millions of 2005 dollars)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'[Degrees Conferred Historical.xls]Sheet2'!$A$4:$A$150</c:f>
              <c:numCache>
                <c:formatCode>General</c:formatCode>
                <c:ptCount val="147"/>
                <c:pt idx="0">
                  <c:v>1869</c:v>
                </c:pt>
                <c:pt idx="1">
                  <c:v>1870</c:v>
                </c:pt>
                <c:pt idx="2">
                  <c:v>1871</c:v>
                </c:pt>
                <c:pt idx="3">
                  <c:v>1872</c:v>
                </c:pt>
                <c:pt idx="4">
                  <c:v>1873</c:v>
                </c:pt>
                <c:pt idx="5">
                  <c:v>1874</c:v>
                </c:pt>
                <c:pt idx="6">
                  <c:v>1875</c:v>
                </c:pt>
                <c:pt idx="7">
                  <c:v>1876</c:v>
                </c:pt>
                <c:pt idx="8">
                  <c:v>1877</c:v>
                </c:pt>
                <c:pt idx="9">
                  <c:v>1878</c:v>
                </c:pt>
                <c:pt idx="10">
                  <c:v>1879</c:v>
                </c:pt>
                <c:pt idx="11">
                  <c:v>1880</c:v>
                </c:pt>
                <c:pt idx="12">
                  <c:v>1881</c:v>
                </c:pt>
                <c:pt idx="13">
                  <c:v>1882</c:v>
                </c:pt>
                <c:pt idx="14">
                  <c:v>1883</c:v>
                </c:pt>
                <c:pt idx="15">
                  <c:v>1884</c:v>
                </c:pt>
                <c:pt idx="16">
                  <c:v>1885</c:v>
                </c:pt>
                <c:pt idx="17">
                  <c:v>1886</c:v>
                </c:pt>
                <c:pt idx="18">
                  <c:v>1887</c:v>
                </c:pt>
                <c:pt idx="19">
                  <c:v>1888</c:v>
                </c:pt>
                <c:pt idx="20">
                  <c:v>1889</c:v>
                </c:pt>
                <c:pt idx="21">
                  <c:v>1890</c:v>
                </c:pt>
                <c:pt idx="22">
                  <c:v>1891</c:v>
                </c:pt>
                <c:pt idx="23">
                  <c:v>1892</c:v>
                </c:pt>
                <c:pt idx="24">
                  <c:v>1893</c:v>
                </c:pt>
                <c:pt idx="25">
                  <c:v>1894</c:v>
                </c:pt>
                <c:pt idx="26">
                  <c:v>1895</c:v>
                </c:pt>
                <c:pt idx="27">
                  <c:v>1896</c:v>
                </c:pt>
                <c:pt idx="28">
                  <c:v>1897</c:v>
                </c:pt>
                <c:pt idx="29">
                  <c:v>1898</c:v>
                </c:pt>
                <c:pt idx="30">
                  <c:v>1899</c:v>
                </c:pt>
                <c:pt idx="31">
                  <c:v>1900</c:v>
                </c:pt>
                <c:pt idx="32">
                  <c:v>1901</c:v>
                </c:pt>
                <c:pt idx="33">
                  <c:v>1902</c:v>
                </c:pt>
                <c:pt idx="34">
                  <c:v>1903</c:v>
                </c:pt>
                <c:pt idx="35">
                  <c:v>1904</c:v>
                </c:pt>
                <c:pt idx="36">
                  <c:v>1905</c:v>
                </c:pt>
                <c:pt idx="37">
                  <c:v>1906</c:v>
                </c:pt>
                <c:pt idx="38">
                  <c:v>1907</c:v>
                </c:pt>
                <c:pt idx="39">
                  <c:v>1908</c:v>
                </c:pt>
                <c:pt idx="40">
                  <c:v>1909</c:v>
                </c:pt>
                <c:pt idx="41">
                  <c:v>1910</c:v>
                </c:pt>
                <c:pt idx="42">
                  <c:v>1911</c:v>
                </c:pt>
                <c:pt idx="43">
                  <c:v>1912</c:v>
                </c:pt>
                <c:pt idx="44">
                  <c:v>1913</c:v>
                </c:pt>
                <c:pt idx="45">
                  <c:v>1914</c:v>
                </c:pt>
                <c:pt idx="46">
                  <c:v>1915</c:v>
                </c:pt>
                <c:pt idx="47">
                  <c:v>1916</c:v>
                </c:pt>
                <c:pt idx="48">
                  <c:v>1917</c:v>
                </c:pt>
                <c:pt idx="49">
                  <c:v>1918</c:v>
                </c:pt>
                <c:pt idx="50">
                  <c:v>1919</c:v>
                </c:pt>
                <c:pt idx="51">
                  <c:v>1920</c:v>
                </c:pt>
                <c:pt idx="52">
                  <c:v>1921</c:v>
                </c:pt>
                <c:pt idx="53">
                  <c:v>1922</c:v>
                </c:pt>
                <c:pt idx="54">
                  <c:v>1923</c:v>
                </c:pt>
                <c:pt idx="55">
                  <c:v>1924</c:v>
                </c:pt>
                <c:pt idx="56">
                  <c:v>1925</c:v>
                </c:pt>
                <c:pt idx="57">
                  <c:v>1926</c:v>
                </c:pt>
                <c:pt idx="58">
                  <c:v>1927</c:v>
                </c:pt>
                <c:pt idx="59">
                  <c:v>1928</c:v>
                </c:pt>
                <c:pt idx="60">
                  <c:v>1929</c:v>
                </c:pt>
                <c:pt idx="61">
                  <c:v>1930</c:v>
                </c:pt>
                <c:pt idx="62">
                  <c:v>1931</c:v>
                </c:pt>
                <c:pt idx="63">
                  <c:v>1932</c:v>
                </c:pt>
                <c:pt idx="64">
                  <c:v>1933</c:v>
                </c:pt>
                <c:pt idx="65">
                  <c:v>1934</c:v>
                </c:pt>
                <c:pt idx="66">
                  <c:v>1935</c:v>
                </c:pt>
                <c:pt idx="67">
                  <c:v>1936</c:v>
                </c:pt>
                <c:pt idx="68">
                  <c:v>1937</c:v>
                </c:pt>
                <c:pt idx="69">
                  <c:v>1938</c:v>
                </c:pt>
                <c:pt idx="70">
                  <c:v>1939</c:v>
                </c:pt>
                <c:pt idx="71">
                  <c:v>1940</c:v>
                </c:pt>
                <c:pt idx="72">
                  <c:v>1941</c:v>
                </c:pt>
                <c:pt idx="73">
                  <c:v>1942</c:v>
                </c:pt>
                <c:pt idx="74">
                  <c:v>1943</c:v>
                </c:pt>
                <c:pt idx="75">
                  <c:v>1944</c:v>
                </c:pt>
                <c:pt idx="76">
                  <c:v>1945</c:v>
                </c:pt>
                <c:pt idx="77">
                  <c:v>1946</c:v>
                </c:pt>
                <c:pt idx="78">
                  <c:v>1947</c:v>
                </c:pt>
                <c:pt idx="79">
                  <c:v>1948</c:v>
                </c:pt>
                <c:pt idx="80">
                  <c:v>1949</c:v>
                </c:pt>
                <c:pt idx="81">
                  <c:v>1950</c:v>
                </c:pt>
                <c:pt idx="82">
                  <c:v>1951</c:v>
                </c:pt>
                <c:pt idx="83">
                  <c:v>1952</c:v>
                </c:pt>
                <c:pt idx="84">
                  <c:v>1953</c:v>
                </c:pt>
                <c:pt idx="85">
                  <c:v>1954</c:v>
                </c:pt>
                <c:pt idx="86">
                  <c:v>1955</c:v>
                </c:pt>
                <c:pt idx="87">
                  <c:v>1956</c:v>
                </c:pt>
                <c:pt idx="88">
                  <c:v>1957</c:v>
                </c:pt>
                <c:pt idx="89">
                  <c:v>1958</c:v>
                </c:pt>
                <c:pt idx="90">
                  <c:v>1959</c:v>
                </c:pt>
                <c:pt idx="91">
                  <c:v>1960</c:v>
                </c:pt>
                <c:pt idx="92">
                  <c:v>1961</c:v>
                </c:pt>
                <c:pt idx="93">
                  <c:v>1962</c:v>
                </c:pt>
                <c:pt idx="94">
                  <c:v>1963</c:v>
                </c:pt>
                <c:pt idx="95">
                  <c:v>1964</c:v>
                </c:pt>
                <c:pt idx="96">
                  <c:v>1965</c:v>
                </c:pt>
                <c:pt idx="97">
                  <c:v>1966</c:v>
                </c:pt>
                <c:pt idx="98">
                  <c:v>1967</c:v>
                </c:pt>
                <c:pt idx="99">
                  <c:v>1968</c:v>
                </c:pt>
                <c:pt idx="100">
                  <c:v>1969</c:v>
                </c:pt>
                <c:pt idx="101">
                  <c:v>1970</c:v>
                </c:pt>
                <c:pt idx="102">
                  <c:v>1971</c:v>
                </c:pt>
                <c:pt idx="103">
                  <c:v>1972</c:v>
                </c:pt>
                <c:pt idx="104">
                  <c:v>1973</c:v>
                </c:pt>
                <c:pt idx="105">
                  <c:v>1974</c:v>
                </c:pt>
                <c:pt idx="106">
                  <c:v>1975</c:v>
                </c:pt>
                <c:pt idx="107">
                  <c:v>1976</c:v>
                </c:pt>
                <c:pt idx="108">
                  <c:v>1977</c:v>
                </c:pt>
                <c:pt idx="109">
                  <c:v>1978</c:v>
                </c:pt>
                <c:pt idx="110">
                  <c:v>1979</c:v>
                </c:pt>
                <c:pt idx="111">
                  <c:v>1980</c:v>
                </c:pt>
                <c:pt idx="112">
                  <c:v>1981</c:v>
                </c:pt>
                <c:pt idx="113">
                  <c:v>1982</c:v>
                </c:pt>
                <c:pt idx="114">
                  <c:v>1983</c:v>
                </c:pt>
                <c:pt idx="115">
                  <c:v>1984</c:v>
                </c:pt>
                <c:pt idx="116">
                  <c:v>1985</c:v>
                </c:pt>
                <c:pt idx="117">
                  <c:v>1986</c:v>
                </c:pt>
                <c:pt idx="118">
                  <c:v>1987</c:v>
                </c:pt>
                <c:pt idx="119">
                  <c:v>1988</c:v>
                </c:pt>
                <c:pt idx="120">
                  <c:v>1989</c:v>
                </c:pt>
                <c:pt idx="121">
                  <c:v>1990</c:v>
                </c:pt>
                <c:pt idx="122">
                  <c:v>1991</c:v>
                </c:pt>
                <c:pt idx="123">
                  <c:v>1992</c:v>
                </c:pt>
                <c:pt idx="124">
                  <c:v>1993</c:v>
                </c:pt>
                <c:pt idx="125">
                  <c:v>1994</c:v>
                </c:pt>
                <c:pt idx="126">
                  <c:v>1995</c:v>
                </c:pt>
                <c:pt idx="127">
                  <c:v>1996</c:v>
                </c:pt>
                <c:pt idx="128">
                  <c:v>1997</c:v>
                </c:pt>
                <c:pt idx="129">
                  <c:v>1998</c:v>
                </c:pt>
                <c:pt idx="130">
                  <c:v>1999</c:v>
                </c:pt>
                <c:pt idx="131">
                  <c:v>2000</c:v>
                </c:pt>
                <c:pt idx="132">
                  <c:v>2001</c:v>
                </c:pt>
                <c:pt idx="133">
                  <c:v>2002</c:v>
                </c:pt>
                <c:pt idx="134">
                  <c:v>2003</c:v>
                </c:pt>
                <c:pt idx="135">
                  <c:v>2004</c:v>
                </c:pt>
                <c:pt idx="136">
                  <c:v>2005</c:v>
                </c:pt>
                <c:pt idx="137">
                  <c:v>2006</c:v>
                </c:pt>
                <c:pt idx="138">
                  <c:v>2007</c:v>
                </c:pt>
                <c:pt idx="139">
                  <c:v>2008</c:v>
                </c:pt>
                <c:pt idx="140">
                  <c:v>2009</c:v>
                </c:pt>
                <c:pt idx="141">
                  <c:v>2010</c:v>
                </c:pt>
                <c:pt idx="142">
                  <c:v>2011</c:v>
                </c:pt>
                <c:pt idx="143">
                  <c:v>2012</c:v>
                </c:pt>
                <c:pt idx="144">
                  <c:v>2013</c:v>
                </c:pt>
                <c:pt idx="145">
                  <c:v>2014</c:v>
                </c:pt>
                <c:pt idx="146">
                  <c:v>2015</c:v>
                </c:pt>
              </c:numCache>
            </c:numRef>
          </c:cat>
          <c:val>
            <c:numRef>
              <c:f>'[Degrees Conferred Historical.xls]Sheet2'!$D$4:$D$150</c:f>
              <c:numCache>
                <c:formatCode>General</c:formatCode>
                <c:ptCount val="147"/>
                <c:pt idx="0">
                  <c:v>109022</c:v>
                </c:pt>
                <c:pt idx="1">
                  <c:v>112276</c:v>
                </c:pt>
                <c:pt idx="2">
                  <c:v>117618</c:v>
                </c:pt>
                <c:pt idx="3">
                  <c:v>127460</c:v>
                </c:pt>
                <c:pt idx="4">
                  <c:v>138333</c:v>
                </c:pt>
                <c:pt idx="5">
                  <c:v>140849</c:v>
                </c:pt>
                <c:pt idx="6">
                  <c:v>140598</c:v>
                </c:pt>
                <c:pt idx="7">
                  <c:v>146418</c:v>
                </c:pt>
                <c:pt idx="8">
                  <c:v>153703</c:v>
                </c:pt>
                <c:pt idx="9">
                  <c:v>158643</c:v>
                </c:pt>
                <c:pt idx="10">
                  <c:v>177133</c:v>
                </c:pt>
                <c:pt idx="11">
                  <c:v>191814</c:v>
                </c:pt>
                <c:pt idx="12">
                  <c:v>215798</c:v>
                </c:pt>
                <c:pt idx="13">
                  <c:v>227250</c:v>
                </c:pt>
                <c:pt idx="14">
                  <c:v>233535</c:v>
                </c:pt>
                <c:pt idx="15">
                  <c:v>229685</c:v>
                </c:pt>
                <c:pt idx="16">
                  <c:v>230480</c:v>
                </c:pt>
                <c:pt idx="17">
                  <c:v>249225</c:v>
                </c:pt>
                <c:pt idx="18">
                  <c:v>267331</c:v>
                </c:pt>
                <c:pt idx="19">
                  <c:v>282701</c:v>
                </c:pt>
                <c:pt idx="20">
                  <c:v>290824</c:v>
                </c:pt>
                <c:pt idx="21">
                  <c:v>319077</c:v>
                </c:pt>
                <c:pt idx="22">
                  <c:v>322850</c:v>
                </c:pt>
                <c:pt idx="23">
                  <c:v>339301</c:v>
                </c:pt>
                <c:pt idx="24">
                  <c:v>319606</c:v>
                </c:pt>
                <c:pt idx="25">
                  <c:v>304458</c:v>
                </c:pt>
                <c:pt idx="26">
                  <c:v>339247</c:v>
                </c:pt>
                <c:pt idx="27">
                  <c:v>333642</c:v>
                </c:pt>
                <c:pt idx="28">
                  <c:v>348023</c:v>
                </c:pt>
                <c:pt idx="29">
                  <c:v>386074</c:v>
                </c:pt>
                <c:pt idx="30">
                  <c:v>412475</c:v>
                </c:pt>
                <c:pt idx="31">
                  <c:v>422843</c:v>
                </c:pt>
                <c:pt idx="32">
                  <c:v>445287</c:v>
                </c:pt>
                <c:pt idx="33">
                  <c:v>468159</c:v>
                </c:pt>
                <c:pt idx="34">
                  <c:v>481821</c:v>
                </c:pt>
                <c:pt idx="35">
                  <c:v>464761</c:v>
                </c:pt>
                <c:pt idx="36">
                  <c:v>517201</c:v>
                </c:pt>
                <c:pt idx="37">
                  <c:v>538350</c:v>
                </c:pt>
                <c:pt idx="38">
                  <c:v>552184</c:v>
                </c:pt>
                <c:pt idx="39">
                  <c:v>492484</c:v>
                </c:pt>
                <c:pt idx="40">
                  <c:v>528081</c:v>
                </c:pt>
                <c:pt idx="41">
                  <c:v>533767</c:v>
                </c:pt>
                <c:pt idx="42">
                  <c:v>551061</c:v>
                </c:pt>
                <c:pt idx="43">
                  <c:v>576879</c:v>
                </c:pt>
                <c:pt idx="44">
                  <c:v>599651</c:v>
                </c:pt>
                <c:pt idx="45">
                  <c:v>553739</c:v>
                </c:pt>
                <c:pt idx="46">
                  <c:v>568835</c:v>
                </c:pt>
                <c:pt idx="47">
                  <c:v>647713</c:v>
                </c:pt>
                <c:pt idx="48">
                  <c:v>631693</c:v>
                </c:pt>
                <c:pt idx="49">
                  <c:v>688666</c:v>
                </c:pt>
                <c:pt idx="50">
                  <c:v>694191</c:v>
                </c:pt>
                <c:pt idx="51">
                  <c:v>687704</c:v>
                </c:pt>
                <c:pt idx="52">
                  <c:v>671938</c:v>
                </c:pt>
                <c:pt idx="53">
                  <c:v>709250</c:v>
                </c:pt>
                <c:pt idx="54">
                  <c:v>802640</c:v>
                </c:pt>
                <c:pt idx="55">
                  <c:v>827355</c:v>
                </c:pt>
                <c:pt idx="56">
                  <c:v>846789</c:v>
                </c:pt>
                <c:pt idx="57">
                  <c:v>902122</c:v>
                </c:pt>
                <c:pt idx="58">
                  <c:v>910834</c:v>
                </c:pt>
                <c:pt idx="59">
                  <c:v>921273</c:v>
                </c:pt>
                <c:pt idx="60">
                  <c:v>977000</c:v>
                </c:pt>
                <c:pt idx="61">
                  <c:v>892800</c:v>
                </c:pt>
                <c:pt idx="62">
                  <c:v>834900</c:v>
                </c:pt>
                <c:pt idx="63">
                  <c:v>725800</c:v>
                </c:pt>
                <c:pt idx="64">
                  <c:v>716400</c:v>
                </c:pt>
                <c:pt idx="65">
                  <c:v>794400</c:v>
                </c:pt>
                <c:pt idx="66">
                  <c:v>865000</c:v>
                </c:pt>
                <c:pt idx="67">
                  <c:v>977900</c:v>
                </c:pt>
                <c:pt idx="68">
                  <c:v>1028000</c:v>
                </c:pt>
                <c:pt idx="69">
                  <c:v>992600</c:v>
                </c:pt>
                <c:pt idx="70">
                  <c:v>1072800</c:v>
                </c:pt>
                <c:pt idx="71">
                  <c:v>1166900</c:v>
                </c:pt>
                <c:pt idx="72">
                  <c:v>1366100</c:v>
                </c:pt>
                <c:pt idx="73">
                  <c:v>1618200</c:v>
                </c:pt>
                <c:pt idx="74">
                  <c:v>1883100</c:v>
                </c:pt>
                <c:pt idx="75">
                  <c:v>2035200</c:v>
                </c:pt>
                <c:pt idx="76">
                  <c:v>2012400</c:v>
                </c:pt>
                <c:pt idx="77">
                  <c:v>1792200</c:v>
                </c:pt>
                <c:pt idx="78">
                  <c:v>1776100</c:v>
                </c:pt>
                <c:pt idx="79">
                  <c:v>1854200</c:v>
                </c:pt>
                <c:pt idx="80">
                  <c:v>1844700</c:v>
                </c:pt>
                <c:pt idx="81">
                  <c:v>2006000</c:v>
                </c:pt>
                <c:pt idx="82">
                  <c:v>2161100</c:v>
                </c:pt>
                <c:pt idx="83">
                  <c:v>2243900</c:v>
                </c:pt>
                <c:pt idx="84">
                  <c:v>2347200</c:v>
                </c:pt>
                <c:pt idx="85">
                  <c:v>2332400</c:v>
                </c:pt>
                <c:pt idx="86">
                  <c:v>2500300</c:v>
                </c:pt>
                <c:pt idx="87">
                  <c:v>2549700</c:v>
                </c:pt>
                <c:pt idx="88">
                  <c:v>2601100</c:v>
                </c:pt>
                <c:pt idx="89">
                  <c:v>2577600</c:v>
                </c:pt>
                <c:pt idx="90">
                  <c:v>2762500</c:v>
                </c:pt>
                <c:pt idx="91">
                  <c:v>2830900</c:v>
                </c:pt>
                <c:pt idx="92">
                  <c:v>2896900</c:v>
                </c:pt>
                <c:pt idx="93">
                  <c:v>3072400</c:v>
                </c:pt>
                <c:pt idx="94">
                  <c:v>3206700</c:v>
                </c:pt>
                <c:pt idx="95">
                  <c:v>3392300</c:v>
                </c:pt>
                <c:pt idx="96">
                  <c:v>3610100</c:v>
                </c:pt>
                <c:pt idx="97">
                  <c:v>3845300</c:v>
                </c:pt>
                <c:pt idx="98">
                  <c:v>3942500</c:v>
                </c:pt>
                <c:pt idx="99">
                  <c:v>4133400</c:v>
                </c:pt>
                <c:pt idx="100">
                  <c:v>4261800</c:v>
                </c:pt>
                <c:pt idx="101">
                  <c:v>4269900</c:v>
                </c:pt>
                <c:pt idx="102">
                  <c:v>4413300</c:v>
                </c:pt>
                <c:pt idx="103">
                  <c:v>4647700</c:v>
                </c:pt>
                <c:pt idx="104">
                  <c:v>4917000</c:v>
                </c:pt>
                <c:pt idx="105">
                  <c:v>4889900</c:v>
                </c:pt>
                <c:pt idx="106">
                  <c:v>4879500</c:v>
                </c:pt>
                <c:pt idx="107">
                  <c:v>5141300</c:v>
                </c:pt>
                <c:pt idx="108">
                  <c:v>5377700</c:v>
                </c:pt>
                <c:pt idx="109">
                  <c:v>5677600</c:v>
                </c:pt>
                <c:pt idx="110">
                  <c:v>5855000</c:v>
                </c:pt>
                <c:pt idx="111">
                  <c:v>5839000</c:v>
                </c:pt>
                <c:pt idx="112">
                  <c:v>5987200</c:v>
                </c:pt>
                <c:pt idx="113">
                  <c:v>5870900</c:v>
                </c:pt>
                <c:pt idx="114">
                  <c:v>6136200</c:v>
                </c:pt>
                <c:pt idx="115">
                  <c:v>6577100</c:v>
                </c:pt>
                <c:pt idx="116">
                  <c:v>6849300</c:v>
                </c:pt>
                <c:pt idx="117">
                  <c:v>7086500</c:v>
                </c:pt>
                <c:pt idx="118">
                  <c:v>7313300</c:v>
                </c:pt>
                <c:pt idx="119">
                  <c:v>7613900</c:v>
                </c:pt>
                <c:pt idx="120">
                  <c:v>7885900</c:v>
                </c:pt>
                <c:pt idx="121">
                  <c:v>8033900</c:v>
                </c:pt>
                <c:pt idx="122">
                  <c:v>8015100</c:v>
                </c:pt>
                <c:pt idx="123">
                  <c:v>8287100</c:v>
                </c:pt>
                <c:pt idx="124">
                  <c:v>8523400</c:v>
                </c:pt>
                <c:pt idx="125">
                  <c:v>8870700</c:v>
                </c:pt>
                <c:pt idx="126">
                  <c:v>9093700</c:v>
                </c:pt>
                <c:pt idx="127">
                  <c:v>9433900</c:v>
                </c:pt>
                <c:pt idx="128">
                  <c:v>9854300</c:v>
                </c:pt>
                <c:pt idx="129">
                  <c:v>10283500</c:v>
                </c:pt>
                <c:pt idx="130">
                  <c:v>10779800</c:v>
                </c:pt>
                <c:pt idx="131">
                  <c:v>11226000</c:v>
                </c:pt>
                <c:pt idx="132">
                  <c:v>11347200</c:v>
                </c:pt>
                <c:pt idx="133">
                  <c:v>11543100</c:v>
                </c:pt>
                <c:pt idx="134">
                  <c:v>11836400</c:v>
                </c:pt>
                <c:pt idx="135">
                  <c:v>12246900</c:v>
                </c:pt>
                <c:pt idx="136">
                  <c:v>12623000</c:v>
                </c:pt>
                <c:pt idx="137">
                  <c:v>12958500</c:v>
                </c:pt>
                <c:pt idx="138">
                  <c:v>13206400</c:v>
                </c:pt>
                <c:pt idx="139">
                  <c:v>13161900</c:v>
                </c:pt>
                <c:pt idx="140">
                  <c:v>12757900</c:v>
                </c:pt>
                <c:pt idx="141">
                  <c:v>13063000</c:v>
                </c:pt>
                <c:pt idx="142">
                  <c:v>13299100</c:v>
                </c:pt>
                <c:pt idx="143">
                  <c:v>13593200</c:v>
                </c:pt>
                <c:pt idx="144">
                  <c:v>14451509.5</c:v>
                </c:pt>
                <c:pt idx="145">
                  <c:v>14796640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223424"/>
        <c:axId val="121221120"/>
      </c:lineChart>
      <c:catAx>
        <c:axId val="1212010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54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120256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21202560"/>
        <c:scaling>
          <c:orientation val="minMax"/>
          <c:max val="2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 smtClean="0">
                    <a:solidFill>
                      <a:schemeClr val="accent6"/>
                    </a:solidFill>
                  </a:rPr>
                  <a:t>Bachelor’s Degrees Awarded</a:t>
                </a:r>
                <a:endParaRPr lang="en-US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9.7087378640776708E-3"/>
              <c:y val="0.172603136146442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1201024"/>
        <c:crosses val="autoZero"/>
        <c:crossBetween val="between"/>
      </c:valAx>
      <c:valAx>
        <c:axId val="121221120"/>
        <c:scaling>
          <c:orientation val="minMax"/>
          <c:max val="18000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 smtClean="0">
                    <a:solidFill>
                      <a:schemeClr val="accent5"/>
                    </a:solidFill>
                  </a:rPr>
                  <a:t>Real GDP in Billions of Dollars</a:t>
                </a:r>
                <a:endParaRPr lang="en-US" dirty="0">
                  <a:solidFill>
                    <a:schemeClr val="accent5"/>
                  </a:solidFill>
                </a:endParaRPr>
              </a:p>
            </c:rich>
          </c:tx>
          <c:layout>
            <c:manualLayout>
              <c:xMode val="edge"/>
              <c:yMode val="edge"/>
              <c:x val="0.957766990291262"/>
              <c:y val="0.162111851403190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&quot;$&quot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1223424"/>
        <c:crosses val="max"/>
        <c:crossBetween val="between"/>
        <c:dispUnits>
          <c:builtInUnit val="millions"/>
        </c:dispUnits>
      </c:valAx>
      <c:catAx>
        <c:axId val="121223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1221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'[Degrees Conferred Historical.xls]Sheet2'!$G$3</c:f>
              <c:strCache>
                <c:ptCount val="1"/>
                <c:pt idx="0">
                  <c:v>Percent Change in Bachelor's Degree Production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'[Degrees Conferred Historical.xls]Sheet2'!$A$4:$A$150</c:f>
              <c:numCache>
                <c:formatCode>General</c:formatCode>
                <c:ptCount val="147"/>
                <c:pt idx="0">
                  <c:v>1869</c:v>
                </c:pt>
                <c:pt idx="1">
                  <c:v>1870</c:v>
                </c:pt>
                <c:pt idx="2">
                  <c:v>1871</c:v>
                </c:pt>
                <c:pt idx="3">
                  <c:v>1872</c:v>
                </c:pt>
                <c:pt idx="4">
                  <c:v>1873</c:v>
                </c:pt>
                <c:pt idx="5">
                  <c:v>1874</c:v>
                </c:pt>
                <c:pt idx="6">
                  <c:v>1875</c:v>
                </c:pt>
                <c:pt idx="7">
                  <c:v>1876</c:v>
                </c:pt>
                <c:pt idx="8">
                  <c:v>1877</c:v>
                </c:pt>
                <c:pt idx="9">
                  <c:v>1878</c:v>
                </c:pt>
                <c:pt idx="10">
                  <c:v>1879</c:v>
                </c:pt>
                <c:pt idx="11">
                  <c:v>1880</c:v>
                </c:pt>
                <c:pt idx="12">
                  <c:v>1881</c:v>
                </c:pt>
                <c:pt idx="13">
                  <c:v>1882</c:v>
                </c:pt>
                <c:pt idx="14">
                  <c:v>1883</c:v>
                </c:pt>
                <c:pt idx="15">
                  <c:v>1884</c:v>
                </c:pt>
                <c:pt idx="16">
                  <c:v>1885</c:v>
                </c:pt>
                <c:pt idx="17">
                  <c:v>1886</c:v>
                </c:pt>
                <c:pt idx="18">
                  <c:v>1887</c:v>
                </c:pt>
                <c:pt idx="19">
                  <c:v>1888</c:v>
                </c:pt>
                <c:pt idx="20">
                  <c:v>1889</c:v>
                </c:pt>
                <c:pt idx="21">
                  <c:v>1890</c:v>
                </c:pt>
                <c:pt idx="22">
                  <c:v>1891</c:v>
                </c:pt>
                <c:pt idx="23">
                  <c:v>1892</c:v>
                </c:pt>
                <c:pt idx="24">
                  <c:v>1893</c:v>
                </c:pt>
                <c:pt idx="25">
                  <c:v>1894</c:v>
                </c:pt>
                <c:pt idx="26">
                  <c:v>1895</c:v>
                </c:pt>
                <c:pt idx="27">
                  <c:v>1896</c:v>
                </c:pt>
                <c:pt idx="28">
                  <c:v>1897</c:v>
                </c:pt>
                <c:pt idx="29">
                  <c:v>1898</c:v>
                </c:pt>
                <c:pt idx="30">
                  <c:v>1899</c:v>
                </c:pt>
                <c:pt idx="31">
                  <c:v>1900</c:v>
                </c:pt>
                <c:pt idx="32">
                  <c:v>1901</c:v>
                </c:pt>
                <c:pt idx="33">
                  <c:v>1902</c:v>
                </c:pt>
                <c:pt idx="34">
                  <c:v>1903</c:v>
                </c:pt>
                <c:pt idx="35">
                  <c:v>1904</c:v>
                </c:pt>
                <c:pt idx="36">
                  <c:v>1905</c:v>
                </c:pt>
                <c:pt idx="37">
                  <c:v>1906</c:v>
                </c:pt>
                <c:pt idx="38">
                  <c:v>1907</c:v>
                </c:pt>
                <c:pt idx="39">
                  <c:v>1908</c:v>
                </c:pt>
                <c:pt idx="40">
                  <c:v>1909</c:v>
                </c:pt>
                <c:pt idx="41">
                  <c:v>1910</c:v>
                </c:pt>
                <c:pt idx="42">
                  <c:v>1911</c:v>
                </c:pt>
                <c:pt idx="43">
                  <c:v>1912</c:v>
                </c:pt>
                <c:pt idx="44">
                  <c:v>1913</c:v>
                </c:pt>
                <c:pt idx="45">
                  <c:v>1914</c:v>
                </c:pt>
                <c:pt idx="46">
                  <c:v>1915</c:v>
                </c:pt>
                <c:pt idx="47">
                  <c:v>1916</c:v>
                </c:pt>
                <c:pt idx="48">
                  <c:v>1917</c:v>
                </c:pt>
                <c:pt idx="49">
                  <c:v>1918</c:v>
                </c:pt>
                <c:pt idx="50">
                  <c:v>1919</c:v>
                </c:pt>
                <c:pt idx="51">
                  <c:v>1920</c:v>
                </c:pt>
                <c:pt idx="52">
                  <c:v>1921</c:v>
                </c:pt>
                <c:pt idx="53">
                  <c:v>1922</c:v>
                </c:pt>
                <c:pt idx="54">
                  <c:v>1923</c:v>
                </c:pt>
                <c:pt idx="55">
                  <c:v>1924</c:v>
                </c:pt>
                <c:pt idx="56">
                  <c:v>1925</c:v>
                </c:pt>
                <c:pt idx="57">
                  <c:v>1926</c:v>
                </c:pt>
                <c:pt idx="58">
                  <c:v>1927</c:v>
                </c:pt>
                <c:pt idx="59">
                  <c:v>1928</c:v>
                </c:pt>
                <c:pt idx="60">
                  <c:v>1929</c:v>
                </c:pt>
                <c:pt idx="61">
                  <c:v>1930</c:v>
                </c:pt>
                <c:pt idx="62">
                  <c:v>1931</c:v>
                </c:pt>
                <c:pt idx="63">
                  <c:v>1932</c:v>
                </c:pt>
                <c:pt idx="64">
                  <c:v>1933</c:v>
                </c:pt>
                <c:pt idx="65">
                  <c:v>1934</c:v>
                </c:pt>
                <c:pt idx="66">
                  <c:v>1935</c:v>
                </c:pt>
                <c:pt idx="67">
                  <c:v>1936</c:v>
                </c:pt>
                <c:pt idx="68">
                  <c:v>1937</c:v>
                </c:pt>
                <c:pt idx="69">
                  <c:v>1938</c:v>
                </c:pt>
                <c:pt idx="70">
                  <c:v>1939</c:v>
                </c:pt>
                <c:pt idx="71">
                  <c:v>1940</c:v>
                </c:pt>
                <c:pt idx="72">
                  <c:v>1941</c:v>
                </c:pt>
                <c:pt idx="73">
                  <c:v>1942</c:v>
                </c:pt>
                <c:pt idx="74">
                  <c:v>1943</c:v>
                </c:pt>
                <c:pt idx="75">
                  <c:v>1944</c:v>
                </c:pt>
                <c:pt idx="76">
                  <c:v>1945</c:v>
                </c:pt>
                <c:pt idx="77">
                  <c:v>1946</c:v>
                </c:pt>
                <c:pt idx="78">
                  <c:v>1947</c:v>
                </c:pt>
                <c:pt idx="79">
                  <c:v>1948</c:v>
                </c:pt>
                <c:pt idx="80">
                  <c:v>1949</c:v>
                </c:pt>
                <c:pt idx="81">
                  <c:v>1950</c:v>
                </c:pt>
                <c:pt idx="82">
                  <c:v>1951</c:v>
                </c:pt>
                <c:pt idx="83">
                  <c:v>1952</c:v>
                </c:pt>
                <c:pt idx="84">
                  <c:v>1953</c:v>
                </c:pt>
                <c:pt idx="85">
                  <c:v>1954</c:v>
                </c:pt>
                <c:pt idx="86">
                  <c:v>1955</c:v>
                </c:pt>
                <c:pt idx="87">
                  <c:v>1956</c:v>
                </c:pt>
                <c:pt idx="88">
                  <c:v>1957</c:v>
                </c:pt>
                <c:pt idx="89">
                  <c:v>1958</c:v>
                </c:pt>
                <c:pt idx="90">
                  <c:v>1959</c:v>
                </c:pt>
                <c:pt idx="91">
                  <c:v>1960</c:v>
                </c:pt>
                <c:pt idx="92">
                  <c:v>1961</c:v>
                </c:pt>
                <c:pt idx="93">
                  <c:v>1962</c:v>
                </c:pt>
                <c:pt idx="94">
                  <c:v>1963</c:v>
                </c:pt>
                <c:pt idx="95">
                  <c:v>1964</c:v>
                </c:pt>
                <c:pt idx="96">
                  <c:v>1965</c:v>
                </c:pt>
                <c:pt idx="97">
                  <c:v>1966</c:v>
                </c:pt>
                <c:pt idx="98">
                  <c:v>1967</c:v>
                </c:pt>
                <c:pt idx="99">
                  <c:v>1968</c:v>
                </c:pt>
                <c:pt idx="100">
                  <c:v>1969</c:v>
                </c:pt>
                <c:pt idx="101">
                  <c:v>1970</c:v>
                </c:pt>
                <c:pt idx="102">
                  <c:v>1971</c:v>
                </c:pt>
                <c:pt idx="103">
                  <c:v>1972</c:v>
                </c:pt>
                <c:pt idx="104">
                  <c:v>1973</c:v>
                </c:pt>
                <c:pt idx="105">
                  <c:v>1974</c:v>
                </c:pt>
                <c:pt idx="106">
                  <c:v>1975</c:v>
                </c:pt>
                <c:pt idx="107">
                  <c:v>1976</c:v>
                </c:pt>
                <c:pt idx="108">
                  <c:v>1977</c:v>
                </c:pt>
                <c:pt idx="109">
                  <c:v>1978</c:v>
                </c:pt>
                <c:pt idx="110">
                  <c:v>1979</c:v>
                </c:pt>
                <c:pt idx="111">
                  <c:v>1980</c:v>
                </c:pt>
                <c:pt idx="112">
                  <c:v>1981</c:v>
                </c:pt>
                <c:pt idx="113">
                  <c:v>1982</c:v>
                </c:pt>
                <c:pt idx="114">
                  <c:v>1983</c:v>
                </c:pt>
                <c:pt idx="115">
                  <c:v>1984</c:v>
                </c:pt>
                <c:pt idx="116">
                  <c:v>1985</c:v>
                </c:pt>
                <c:pt idx="117">
                  <c:v>1986</c:v>
                </c:pt>
                <c:pt idx="118">
                  <c:v>1987</c:v>
                </c:pt>
                <c:pt idx="119">
                  <c:v>1988</c:v>
                </c:pt>
                <c:pt idx="120">
                  <c:v>1989</c:v>
                </c:pt>
                <c:pt idx="121">
                  <c:v>1990</c:v>
                </c:pt>
                <c:pt idx="122">
                  <c:v>1991</c:v>
                </c:pt>
                <c:pt idx="123">
                  <c:v>1992</c:v>
                </c:pt>
                <c:pt idx="124">
                  <c:v>1993</c:v>
                </c:pt>
                <c:pt idx="125">
                  <c:v>1994</c:v>
                </c:pt>
                <c:pt idx="126">
                  <c:v>1995</c:v>
                </c:pt>
                <c:pt idx="127">
                  <c:v>1996</c:v>
                </c:pt>
                <c:pt idx="128">
                  <c:v>1997</c:v>
                </c:pt>
                <c:pt idx="129">
                  <c:v>1998</c:v>
                </c:pt>
                <c:pt idx="130">
                  <c:v>1999</c:v>
                </c:pt>
                <c:pt idx="131">
                  <c:v>2000</c:v>
                </c:pt>
                <c:pt idx="132">
                  <c:v>2001</c:v>
                </c:pt>
                <c:pt idx="133">
                  <c:v>2002</c:v>
                </c:pt>
                <c:pt idx="134">
                  <c:v>2003</c:v>
                </c:pt>
                <c:pt idx="135">
                  <c:v>2004</c:v>
                </c:pt>
                <c:pt idx="136">
                  <c:v>2005</c:v>
                </c:pt>
                <c:pt idx="137">
                  <c:v>2006</c:v>
                </c:pt>
                <c:pt idx="138">
                  <c:v>2007</c:v>
                </c:pt>
                <c:pt idx="139">
                  <c:v>2008</c:v>
                </c:pt>
                <c:pt idx="140">
                  <c:v>2009</c:v>
                </c:pt>
                <c:pt idx="141">
                  <c:v>2010</c:v>
                </c:pt>
                <c:pt idx="142">
                  <c:v>2011</c:v>
                </c:pt>
                <c:pt idx="143">
                  <c:v>2012</c:v>
                </c:pt>
                <c:pt idx="144">
                  <c:v>2013</c:v>
                </c:pt>
                <c:pt idx="145">
                  <c:v>2014</c:v>
                </c:pt>
                <c:pt idx="146">
                  <c:v>2015</c:v>
                </c:pt>
              </c:numCache>
            </c:numRef>
          </c:cat>
          <c:val>
            <c:numRef>
              <c:f>'[Degrees Conferred Historical.xls]Sheet2'!$G$4:$G$149</c:f>
              <c:numCache>
                <c:formatCode>General</c:formatCode>
                <c:ptCount val="146"/>
                <c:pt idx="1">
                  <c:v>1.0376160495144591</c:v>
                </c:pt>
                <c:pt idx="2">
                  <c:v>1.0752320990289199</c:v>
                </c:pt>
                <c:pt idx="3">
                  <c:v>1.1128481485433801</c:v>
                </c:pt>
                <c:pt idx="4">
                  <c:v>1.1504641980578381</c:v>
                </c:pt>
                <c:pt idx="5">
                  <c:v>1.188080247572298</c:v>
                </c:pt>
                <c:pt idx="6">
                  <c:v>1.2256962970867571</c:v>
                </c:pt>
                <c:pt idx="7">
                  <c:v>1.2633123466012171</c:v>
                </c:pt>
                <c:pt idx="8">
                  <c:v>1.3009283961156759</c:v>
                </c:pt>
                <c:pt idx="9">
                  <c:v>1.338544445630135</c:v>
                </c:pt>
                <c:pt idx="10">
                  <c:v>1.3761604951445949</c:v>
                </c:pt>
                <c:pt idx="11">
                  <c:v>1.404364528865649</c:v>
                </c:pt>
                <c:pt idx="12">
                  <c:v>1.432568562586704</c:v>
                </c:pt>
                <c:pt idx="13">
                  <c:v>1.460772596307758</c:v>
                </c:pt>
                <c:pt idx="14">
                  <c:v>1.4889766300288121</c:v>
                </c:pt>
                <c:pt idx="15">
                  <c:v>1.5171806637498659</c:v>
                </c:pt>
                <c:pt idx="16">
                  <c:v>1.54538469747092</c:v>
                </c:pt>
                <c:pt idx="17">
                  <c:v>1.573588731191975</c:v>
                </c:pt>
                <c:pt idx="18">
                  <c:v>1.6017927649130299</c:v>
                </c:pt>
                <c:pt idx="19">
                  <c:v>1.6299967986340831</c:v>
                </c:pt>
                <c:pt idx="20">
                  <c:v>1.658200832355138</c:v>
                </c:pt>
                <c:pt idx="21">
                  <c:v>1.7848788816561729</c:v>
                </c:pt>
                <c:pt idx="22">
                  <c:v>1.911556930957208</c:v>
                </c:pt>
                <c:pt idx="23">
                  <c:v>2.0382349802582431</c:v>
                </c:pt>
                <c:pt idx="24">
                  <c:v>2.164913029559278</c:v>
                </c:pt>
                <c:pt idx="25">
                  <c:v>2.2915910788603151</c:v>
                </c:pt>
                <c:pt idx="26">
                  <c:v>2.4182691281613482</c:v>
                </c:pt>
                <c:pt idx="27">
                  <c:v>2.5449471774623831</c:v>
                </c:pt>
                <c:pt idx="28">
                  <c:v>2.671625226763418</c:v>
                </c:pt>
                <c:pt idx="29">
                  <c:v>2.7983032760644528</c:v>
                </c:pt>
                <c:pt idx="30">
                  <c:v>2.9249813253654899</c:v>
                </c:pt>
                <c:pt idx="31">
                  <c:v>3.0294418952086222</c:v>
                </c:pt>
                <c:pt idx="32">
                  <c:v>3.1339024650517562</c:v>
                </c:pt>
                <c:pt idx="33">
                  <c:v>3.238363034894888</c:v>
                </c:pt>
                <c:pt idx="34">
                  <c:v>3.3428236047380171</c:v>
                </c:pt>
                <c:pt idx="35">
                  <c:v>3.447284174581156</c:v>
                </c:pt>
                <c:pt idx="36">
                  <c:v>3.5517447444242891</c:v>
                </c:pt>
                <c:pt idx="37">
                  <c:v>3.6562053142674191</c:v>
                </c:pt>
                <c:pt idx="38">
                  <c:v>3.7606658841105549</c:v>
                </c:pt>
                <c:pt idx="39">
                  <c:v>3.865126453953688</c:v>
                </c:pt>
                <c:pt idx="40">
                  <c:v>3.9695870237968198</c:v>
                </c:pt>
                <c:pt idx="41">
                  <c:v>4.0898196563867248</c:v>
                </c:pt>
                <c:pt idx="42">
                  <c:v>4.2100522889766303</c:v>
                </c:pt>
                <c:pt idx="43">
                  <c:v>4.330284921566534</c:v>
                </c:pt>
                <c:pt idx="44">
                  <c:v>4.4505175541564297</c:v>
                </c:pt>
                <c:pt idx="45">
                  <c:v>4.5707501867463431</c:v>
                </c:pt>
                <c:pt idx="46">
                  <c:v>4.6909828193362326</c:v>
                </c:pt>
                <c:pt idx="47">
                  <c:v>4.8112154519261496</c:v>
                </c:pt>
                <c:pt idx="48">
                  <c:v>4.9314480845160604</c:v>
                </c:pt>
                <c:pt idx="49">
                  <c:v>5.0516807171059606</c:v>
                </c:pt>
                <c:pt idx="50">
                  <c:v>5.1885604524597158</c:v>
                </c:pt>
                <c:pt idx="51">
                  <c:v>5.9767580834489404</c:v>
                </c:pt>
                <c:pt idx="52">
                  <c:v>6.7649557144381518</c:v>
                </c:pt>
                <c:pt idx="53">
                  <c:v>7.5531533454273818</c:v>
                </c:pt>
                <c:pt idx="54">
                  <c:v>8.3413509764166029</c:v>
                </c:pt>
                <c:pt idx="55">
                  <c:v>9.129548607405825</c:v>
                </c:pt>
                <c:pt idx="56">
                  <c:v>9.9177462383950505</c:v>
                </c:pt>
                <c:pt idx="57">
                  <c:v>10.705943869384271</c:v>
                </c:pt>
                <c:pt idx="58">
                  <c:v>11.494141500373489</c:v>
                </c:pt>
                <c:pt idx="59">
                  <c:v>12.282339131362709</c:v>
                </c:pt>
                <c:pt idx="60">
                  <c:v>13.07053676235194</c:v>
                </c:pt>
                <c:pt idx="61">
                  <c:v>13.753665563973961</c:v>
                </c:pt>
                <c:pt idx="62">
                  <c:v>14.436794365596</c:v>
                </c:pt>
                <c:pt idx="63">
                  <c:v>15.11992316721801</c:v>
                </c:pt>
                <c:pt idx="64">
                  <c:v>15.803051968840039</c:v>
                </c:pt>
                <c:pt idx="65">
                  <c:v>16.48618077046206</c:v>
                </c:pt>
                <c:pt idx="66">
                  <c:v>17.169309572084089</c:v>
                </c:pt>
                <c:pt idx="67">
                  <c:v>17.852438373706111</c:v>
                </c:pt>
                <c:pt idx="68">
                  <c:v>18.53556717532814</c:v>
                </c:pt>
                <c:pt idx="69">
                  <c:v>19.218695976950169</c:v>
                </c:pt>
                <c:pt idx="70">
                  <c:v>19.901824778572191</c:v>
                </c:pt>
                <c:pt idx="71">
                  <c:v>22.52222815067762</c:v>
                </c:pt>
                <c:pt idx="72">
                  <c:v>25.142631522783049</c:v>
                </c:pt>
                <c:pt idx="73">
                  <c:v>27.763034894888481</c:v>
                </c:pt>
                <c:pt idx="74">
                  <c:v>30.38343826699391</c:v>
                </c:pt>
                <c:pt idx="75">
                  <c:v>33.003841639099292</c:v>
                </c:pt>
                <c:pt idx="76">
                  <c:v>35.624245011204771</c:v>
                </c:pt>
                <c:pt idx="77">
                  <c:v>38.244648383310192</c:v>
                </c:pt>
                <c:pt idx="78">
                  <c:v>40.865051755415593</c:v>
                </c:pt>
                <c:pt idx="79">
                  <c:v>43.485455127521071</c:v>
                </c:pt>
                <c:pt idx="80">
                  <c:v>46.105858499626493</c:v>
                </c:pt>
                <c:pt idx="81">
                  <c:v>45.68308611674307</c:v>
                </c:pt>
                <c:pt idx="82">
                  <c:v>45.260313733859803</c:v>
                </c:pt>
                <c:pt idx="83">
                  <c:v>44.837541350976423</c:v>
                </c:pt>
                <c:pt idx="84">
                  <c:v>44.414768968093043</c:v>
                </c:pt>
                <c:pt idx="85">
                  <c:v>43.99199658520962</c:v>
                </c:pt>
                <c:pt idx="86">
                  <c:v>43.569224202326303</c:v>
                </c:pt>
                <c:pt idx="87">
                  <c:v>43.146451819442973</c:v>
                </c:pt>
                <c:pt idx="88">
                  <c:v>42.723679436559607</c:v>
                </c:pt>
                <c:pt idx="89">
                  <c:v>42.300907053676113</c:v>
                </c:pt>
                <c:pt idx="90">
                  <c:v>41.878134670792853</c:v>
                </c:pt>
                <c:pt idx="91">
                  <c:v>46.145299327713147</c:v>
                </c:pt>
                <c:pt idx="92">
                  <c:v>50.412463984633362</c:v>
                </c:pt>
                <c:pt idx="93">
                  <c:v>54.67962864155372</c:v>
                </c:pt>
                <c:pt idx="94">
                  <c:v>58.946793298474013</c:v>
                </c:pt>
                <c:pt idx="95">
                  <c:v>63.213957955394292</c:v>
                </c:pt>
                <c:pt idx="96">
                  <c:v>67.481122612314607</c:v>
                </c:pt>
                <c:pt idx="97">
                  <c:v>71.748287269234865</c:v>
                </c:pt>
                <c:pt idx="98">
                  <c:v>76.015451926155109</c:v>
                </c:pt>
                <c:pt idx="99">
                  <c:v>80.282616583075423</c:v>
                </c:pt>
                <c:pt idx="100">
                  <c:v>84.549781239995738</c:v>
                </c:pt>
                <c:pt idx="101">
                  <c:v>89.609433358232849</c:v>
                </c:pt>
                <c:pt idx="102">
                  <c:v>94.682851349909186</c:v>
                </c:pt>
                <c:pt idx="103">
                  <c:v>98.427275637605376</c:v>
                </c:pt>
                <c:pt idx="104">
                  <c:v>100.9258350229431</c:v>
                </c:pt>
                <c:pt idx="105">
                  <c:v>98.488208302208847</c:v>
                </c:pt>
                <c:pt idx="106">
                  <c:v>98.788389712944053</c:v>
                </c:pt>
                <c:pt idx="107">
                  <c:v>98.127094226870128</c:v>
                </c:pt>
                <c:pt idx="108">
                  <c:v>98.303702913242873</c:v>
                </c:pt>
                <c:pt idx="109">
                  <c:v>98.323551381922954</c:v>
                </c:pt>
                <c:pt idx="110">
                  <c:v>99.180130188880469</c:v>
                </c:pt>
                <c:pt idx="111">
                  <c:v>99.790844093479848</c:v>
                </c:pt>
                <c:pt idx="112">
                  <c:v>101.6965105111514</c:v>
                </c:pt>
                <c:pt idx="113">
                  <c:v>103.4585423113862</c:v>
                </c:pt>
                <c:pt idx="114">
                  <c:v>103.970654145769</c:v>
                </c:pt>
                <c:pt idx="115">
                  <c:v>104.52214278091991</c:v>
                </c:pt>
                <c:pt idx="116">
                  <c:v>105.41276277878561</c:v>
                </c:pt>
                <c:pt idx="117">
                  <c:v>105.77995944936509</c:v>
                </c:pt>
                <c:pt idx="118">
                  <c:v>106.1603884323978</c:v>
                </c:pt>
                <c:pt idx="119">
                  <c:v>108.71358446270411</c:v>
                </c:pt>
                <c:pt idx="120">
                  <c:v>112.1912282573898</c:v>
                </c:pt>
                <c:pt idx="121">
                  <c:v>116.80055490342539</c:v>
                </c:pt>
                <c:pt idx="122">
                  <c:v>121.28406786895739</c:v>
                </c:pt>
                <c:pt idx="123">
                  <c:v>124.3387045139259</c:v>
                </c:pt>
                <c:pt idx="124">
                  <c:v>124.7759043858713</c:v>
                </c:pt>
                <c:pt idx="125">
                  <c:v>123.8004481912282</c:v>
                </c:pt>
                <c:pt idx="126">
                  <c:v>124.29751360580519</c:v>
                </c:pt>
                <c:pt idx="127">
                  <c:v>125.160495144595</c:v>
                </c:pt>
                <c:pt idx="128">
                  <c:v>126.39056664176719</c:v>
                </c:pt>
                <c:pt idx="129">
                  <c:v>128.2935652545078</c:v>
                </c:pt>
                <c:pt idx="130">
                  <c:v>132.09636111407531</c:v>
                </c:pt>
                <c:pt idx="131">
                  <c:v>132.76822110767259</c:v>
                </c:pt>
                <c:pt idx="132">
                  <c:v>137.8614875680291</c:v>
                </c:pt>
                <c:pt idx="133">
                  <c:v>143.93458542311379</c:v>
                </c:pt>
                <c:pt idx="134">
                  <c:v>149.34820189947709</c:v>
                </c:pt>
                <c:pt idx="135">
                  <c:v>153.58702379682001</c:v>
                </c:pt>
                <c:pt idx="136">
                  <c:v>158.49343719987189</c:v>
                </c:pt>
                <c:pt idx="137">
                  <c:v>162.63920606125279</c:v>
                </c:pt>
                <c:pt idx="138">
                  <c:v>166.7985273716786</c:v>
                </c:pt>
                <c:pt idx="139">
                  <c:v>170.88880589051331</c:v>
                </c:pt>
                <c:pt idx="140">
                  <c:v>176.06648169885821</c:v>
                </c:pt>
                <c:pt idx="141">
                  <c:v>183.12378614875681</c:v>
                </c:pt>
                <c:pt idx="142">
                  <c:v>191.24565147796389</c:v>
                </c:pt>
                <c:pt idx="143">
                  <c:v>196.36794365596</c:v>
                </c:pt>
                <c:pt idx="144">
                  <c:v>198.37797460249709</c:v>
                </c:pt>
                <c:pt idx="145">
                  <c:v>197.63098922206811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'[Degrees Conferred Historical.xls]Sheet2'!$I$3</c:f>
              <c:strCache>
                <c:ptCount val="1"/>
                <c:pt idx="0">
                  <c:v>Percent Change in Real GDP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'[Degrees Conferred Historical.xls]Sheet2'!$A$4:$A$150</c:f>
              <c:numCache>
                <c:formatCode>General</c:formatCode>
                <c:ptCount val="147"/>
                <c:pt idx="0">
                  <c:v>1869</c:v>
                </c:pt>
                <c:pt idx="1">
                  <c:v>1870</c:v>
                </c:pt>
                <c:pt idx="2">
                  <c:v>1871</c:v>
                </c:pt>
                <c:pt idx="3">
                  <c:v>1872</c:v>
                </c:pt>
                <c:pt idx="4">
                  <c:v>1873</c:v>
                </c:pt>
                <c:pt idx="5">
                  <c:v>1874</c:v>
                </c:pt>
                <c:pt idx="6">
                  <c:v>1875</c:v>
                </c:pt>
                <c:pt idx="7">
                  <c:v>1876</c:v>
                </c:pt>
                <c:pt idx="8">
                  <c:v>1877</c:v>
                </c:pt>
                <c:pt idx="9">
                  <c:v>1878</c:v>
                </c:pt>
                <c:pt idx="10">
                  <c:v>1879</c:v>
                </c:pt>
                <c:pt idx="11">
                  <c:v>1880</c:v>
                </c:pt>
                <c:pt idx="12">
                  <c:v>1881</c:v>
                </c:pt>
                <c:pt idx="13">
                  <c:v>1882</c:v>
                </c:pt>
                <c:pt idx="14">
                  <c:v>1883</c:v>
                </c:pt>
                <c:pt idx="15">
                  <c:v>1884</c:v>
                </c:pt>
                <c:pt idx="16">
                  <c:v>1885</c:v>
                </c:pt>
                <c:pt idx="17">
                  <c:v>1886</c:v>
                </c:pt>
                <c:pt idx="18">
                  <c:v>1887</c:v>
                </c:pt>
                <c:pt idx="19">
                  <c:v>1888</c:v>
                </c:pt>
                <c:pt idx="20">
                  <c:v>1889</c:v>
                </c:pt>
                <c:pt idx="21">
                  <c:v>1890</c:v>
                </c:pt>
                <c:pt idx="22">
                  <c:v>1891</c:v>
                </c:pt>
                <c:pt idx="23">
                  <c:v>1892</c:v>
                </c:pt>
                <c:pt idx="24">
                  <c:v>1893</c:v>
                </c:pt>
                <c:pt idx="25">
                  <c:v>1894</c:v>
                </c:pt>
                <c:pt idx="26">
                  <c:v>1895</c:v>
                </c:pt>
                <c:pt idx="27">
                  <c:v>1896</c:v>
                </c:pt>
                <c:pt idx="28">
                  <c:v>1897</c:v>
                </c:pt>
                <c:pt idx="29">
                  <c:v>1898</c:v>
                </c:pt>
                <c:pt idx="30">
                  <c:v>1899</c:v>
                </c:pt>
                <c:pt idx="31">
                  <c:v>1900</c:v>
                </c:pt>
                <c:pt idx="32">
                  <c:v>1901</c:v>
                </c:pt>
                <c:pt idx="33">
                  <c:v>1902</c:v>
                </c:pt>
                <c:pt idx="34">
                  <c:v>1903</c:v>
                </c:pt>
                <c:pt idx="35">
                  <c:v>1904</c:v>
                </c:pt>
                <c:pt idx="36">
                  <c:v>1905</c:v>
                </c:pt>
                <c:pt idx="37">
                  <c:v>1906</c:v>
                </c:pt>
                <c:pt idx="38">
                  <c:v>1907</c:v>
                </c:pt>
                <c:pt idx="39">
                  <c:v>1908</c:v>
                </c:pt>
                <c:pt idx="40">
                  <c:v>1909</c:v>
                </c:pt>
                <c:pt idx="41">
                  <c:v>1910</c:v>
                </c:pt>
                <c:pt idx="42">
                  <c:v>1911</c:v>
                </c:pt>
                <c:pt idx="43">
                  <c:v>1912</c:v>
                </c:pt>
                <c:pt idx="44">
                  <c:v>1913</c:v>
                </c:pt>
                <c:pt idx="45">
                  <c:v>1914</c:v>
                </c:pt>
                <c:pt idx="46">
                  <c:v>1915</c:v>
                </c:pt>
                <c:pt idx="47">
                  <c:v>1916</c:v>
                </c:pt>
                <c:pt idx="48">
                  <c:v>1917</c:v>
                </c:pt>
                <c:pt idx="49">
                  <c:v>1918</c:v>
                </c:pt>
                <c:pt idx="50">
                  <c:v>1919</c:v>
                </c:pt>
                <c:pt idx="51">
                  <c:v>1920</c:v>
                </c:pt>
                <c:pt idx="52">
                  <c:v>1921</c:v>
                </c:pt>
                <c:pt idx="53">
                  <c:v>1922</c:v>
                </c:pt>
                <c:pt idx="54">
                  <c:v>1923</c:v>
                </c:pt>
                <c:pt idx="55">
                  <c:v>1924</c:v>
                </c:pt>
                <c:pt idx="56">
                  <c:v>1925</c:v>
                </c:pt>
                <c:pt idx="57">
                  <c:v>1926</c:v>
                </c:pt>
                <c:pt idx="58">
                  <c:v>1927</c:v>
                </c:pt>
                <c:pt idx="59">
                  <c:v>1928</c:v>
                </c:pt>
                <c:pt idx="60">
                  <c:v>1929</c:v>
                </c:pt>
                <c:pt idx="61">
                  <c:v>1930</c:v>
                </c:pt>
                <c:pt idx="62">
                  <c:v>1931</c:v>
                </c:pt>
                <c:pt idx="63">
                  <c:v>1932</c:v>
                </c:pt>
                <c:pt idx="64">
                  <c:v>1933</c:v>
                </c:pt>
                <c:pt idx="65">
                  <c:v>1934</c:v>
                </c:pt>
                <c:pt idx="66">
                  <c:v>1935</c:v>
                </c:pt>
                <c:pt idx="67">
                  <c:v>1936</c:v>
                </c:pt>
                <c:pt idx="68">
                  <c:v>1937</c:v>
                </c:pt>
                <c:pt idx="69">
                  <c:v>1938</c:v>
                </c:pt>
                <c:pt idx="70">
                  <c:v>1939</c:v>
                </c:pt>
                <c:pt idx="71">
                  <c:v>1940</c:v>
                </c:pt>
                <c:pt idx="72">
                  <c:v>1941</c:v>
                </c:pt>
                <c:pt idx="73">
                  <c:v>1942</c:v>
                </c:pt>
                <c:pt idx="74">
                  <c:v>1943</c:v>
                </c:pt>
                <c:pt idx="75">
                  <c:v>1944</c:v>
                </c:pt>
                <c:pt idx="76">
                  <c:v>1945</c:v>
                </c:pt>
                <c:pt idx="77">
                  <c:v>1946</c:v>
                </c:pt>
                <c:pt idx="78">
                  <c:v>1947</c:v>
                </c:pt>
                <c:pt idx="79">
                  <c:v>1948</c:v>
                </c:pt>
                <c:pt idx="80">
                  <c:v>1949</c:v>
                </c:pt>
                <c:pt idx="81">
                  <c:v>1950</c:v>
                </c:pt>
                <c:pt idx="82">
                  <c:v>1951</c:v>
                </c:pt>
                <c:pt idx="83">
                  <c:v>1952</c:v>
                </c:pt>
                <c:pt idx="84">
                  <c:v>1953</c:v>
                </c:pt>
                <c:pt idx="85">
                  <c:v>1954</c:v>
                </c:pt>
                <c:pt idx="86">
                  <c:v>1955</c:v>
                </c:pt>
                <c:pt idx="87">
                  <c:v>1956</c:v>
                </c:pt>
                <c:pt idx="88">
                  <c:v>1957</c:v>
                </c:pt>
                <c:pt idx="89">
                  <c:v>1958</c:v>
                </c:pt>
                <c:pt idx="90">
                  <c:v>1959</c:v>
                </c:pt>
                <c:pt idx="91">
                  <c:v>1960</c:v>
                </c:pt>
                <c:pt idx="92">
                  <c:v>1961</c:v>
                </c:pt>
                <c:pt idx="93">
                  <c:v>1962</c:v>
                </c:pt>
                <c:pt idx="94">
                  <c:v>1963</c:v>
                </c:pt>
                <c:pt idx="95">
                  <c:v>1964</c:v>
                </c:pt>
                <c:pt idx="96">
                  <c:v>1965</c:v>
                </c:pt>
                <c:pt idx="97">
                  <c:v>1966</c:v>
                </c:pt>
                <c:pt idx="98">
                  <c:v>1967</c:v>
                </c:pt>
                <c:pt idx="99">
                  <c:v>1968</c:v>
                </c:pt>
                <c:pt idx="100">
                  <c:v>1969</c:v>
                </c:pt>
                <c:pt idx="101">
                  <c:v>1970</c:v>
                </c:pt>
                <c:pt idx="102">
                  <c:v>1971</c:v>
                </c:pt>
                <c:pt idx="103">
                  <c:v>1972</c:v>
                </c:pt>
                <c:pt idx="104">
                  <c:v>1973</c:v>
                </c:pt>
                <c:pt idx="105">
                  <c:v>1974</c:v>
                </c:pt>
                <c:pt idx="106">
                  <c:v>1975</c:v>
                </c:pt>
                <c:pt idx="107">
                  <c:v>1976</c:v>
                </c:pt>
                <c:pt idx="108">
                  <c:v>1977</c:v>
                </c:pt>
                <c:pt idx="109">
                  <c:v>1978</c:v>
                </c:pt>
                <c:pt idx="110">
                  <c:v>1979</c:v>
                </c:pt>
                <c:pt idx="111">
                  <c:v>1980</c:v>
                </c:pt>
                <c:pt idx="112">
                  <c:v>1981</c:v>
                </c:pt>
                <c:pt idx="113">
                  <c:v>1982</c:v>
                </c:pt>
                <c:pt idx="114">
                  <c:v>1983</c:v>
                </c:pt>
                <c:pt idx="115">
                  <c:v>1984</c:v>
                </c:pt>
                <c:pt idx="116">
                  <c:v>1985</c:v>
                </c:pt>
                <c:pt idx="117">
                  <c:v>1986</c:v>
                </c:pt>
                <c:pt idx="118">
                  <c:v>1987</c:v>
                </c:pt>
                <c:pt idx="119">
                  <c:v>1988</c:v>
                </c:pt>
                <c:pt idx="120">
                  <c:v>1989</c:v>
                </c:pt>
                <c:pt idx="121">
                  <c:v>1990</c:v>
                </c:pt>
                <c:pt idx="122">
                  <c:v>1991</c:v>
                </c:pt>
                <c:pt idx="123">
                  <c:v>1992</c:v>
                </c:pt>
                <c:pt idx="124">
                  <c:v>1993</c:v>
                </c:pt>
                <c:pt idx="125">
                  <c:v>1994</c:v>
                </c:pt>
                <c:pt idx="126">
                  <c:v>1995</c:v>
                </c:pt>
                <c:pt idx="127">
                  <c:v>1996</c:v>
                </c:pt>
                <c:pt idx="128">
                  <c:v>1997</c:v>
                </c:pt>
                <c:pt idx="129">
                  <c:v>1998</c:v>
                </c:pt>
                <c:pt idx="130">
                  <c:v>1999</c:v>
                </c:pt>
                <c:pt idx="131">
                  <c:v>2000</c:v>
                </c:pt>
                <c:pt idx="132">
                  <c:v>2001</c:v>
                </c:pt>
                <c:pt idx="133">
                  <c:v>2002</c:v>
                </c:pt>
                <c:pt idx="134">
                  <c:v>2003</c:v>
                </c:pt>
                <c:pt idx="135">
                  <c:v>2004</c:v>
                </c:pt>
                <c:pt idx="136">
                  <c:v>2005</c:v>
                </c:pt>
                <c:pt idx="137">
                  <c:v>2006</c:v>
                </c:pt>
                <c:pt idx="138">
                  <c:v>2007</c:v>
                </c:pt>
                <c:pt idx="139">
                  <c:v>2008</c:v>
                </c:pt>
                <c:pt idx="140">
                  <c:v>2009</c:v>
                </c:pt>
                <c:pt idx="141">
                  <c:v>2010</c:v>
                </c:pt>
                <c:pt idx="142">
                  <c:v>2011</c:v>
                </c:pt>
                <c:pt idx="143">
                  <c:v>2012</c:v>
                </c:pt>
                <c:pt idx="144">
                  <c:v>2013</c:v>
                </c:pt>
                <c:pt idx="145">
                  <c:v>2014</c:v>
                </c:pt>
                <c:pt idx="146">
                  <c:v>2015</c:v>
                </c:pt>
              </c:numCache>
            </c:numRef>
          </c:cat>
          <c:val>
            <c:numRef>
              <c:f>'[Degrees Conferred Historical.xls]Sheet2'!$I$4:$I$149</c:f>
              <c:numCache>
                <c:formatCode>General</c:formatCode>
                <c:ptCount val="146"/>
                <c:pt idx="1">
                  <c:v>1.029847186806333</c:v>
                </c:pt>
                <c:pt idx="2">
                  <c:v>1.078846471354405</c:v>
                </c:pt>
                <c:pt idx="3">
                  <c:v>1.169121828621746</c:v>
                </c:pt>
                <c:pt idx="4">
                  <c:v>1.268853992772101</c:v>
                </c:pt>
                <c:pt idx="5">
                  <c:v>1.2919319036524739</c:v>
                </c:pt>
                <c:pt idx="6">
                  <c:v>1.289629616040799</c:v>
                </c:pt>
                <c:pt idx="7">
                  <c:v>1.3430133367577199</c:v>
                </c:pt>
                <c:pt idx="8">
                  <c:v>1.4098347122599031</c:v>
                </c:pt>
                <c:pt idx="9">
                  <c:v>1.455146667645062</c:v>
                </c:pt>
                <c:pt idx="10">
                  <c:v>1.6247454642182311</c:v>
                </c:pt>
                <c:pt idx="11">
                  <c:v>1.7594063583496911</c:v>
                </c:pt>
                <c:pt idx="12">
                  <c:v>1.979398653482783</c:v>
                </c:pt>
                <c:pt idx="13">
                  <c:v>2.0844416723230168</c:v>
                </c:pt>
                <c:pt idx="14">
                  <c:v>2.1420905872209279</c:v>
                </c:pt>
                <c:pt idx="15">
                  <c:v>2.1067766138944428</c:v>
                </c:pt>
                <c:pt idx="16">
                  <c:v>2.114068720074846</c:v>
                </c:pt>
                <c:pt idx="17">
                  <c:v>2.2860064941021081</c:v>
                </c:pt>
                <c:pt idx="18">
                  <c:v>2.4520830658032322</c:v>
                </c:pt>
                <c:pt idx="19">
                  <c:v>2.5930637852910432</c:v>
                </c:pt>
                <c:pt idx="20">
                  <c:v>2.6675716827796232</c:v>
                </c:pt>
                <c:pt idx="21">
                  <c:v>2.926721212232394</c:v>
                </c:pt>
                <c:pt idx="22">
                  <c:v>2.9613289060923478</c:v>
                </c:pt>
                <c:pt idx="23">
                  <c:v>3.1122250554933868</c:v>
                </c:pt>
                <c:pt idx="24">
                  <c:v>2.931573443892058</c:v>
                </c:pt>
                <c:pt idx="25">
                  <c:v>2.7926290106583989</c:v>
                </c:pt>
                <c:pt idx="26">
                  <c:v>3.111729742620756</c:v>
                </c:pt>
                <c:pt idx="27">
                  <c:v>3.060318100933757</c:v>
                </c:pt>
                <c:pt idx="28">
                  <c:v>3.1922272568839318</c:v>
                </c:pt>
                <c:pt idx="29">
                  <c:v>3.5412485553374551</c:v>
                </c:pt>
                <c:pt idx="30">
                  <c:v>3.783410687751096</c:v>
                </c:pt>
                <c:pt idx="31">
                  <c:v>3.8785107592962889</c:v>
                </c:pt>
                <c:pt idx="32">
                  <c:v>4.084377465098787</c:v>
                </c:pt>
                <c:pt idx="33">
                  <c:v>4.2941699840399181</c:v>
                </c:pt>
                <c:pt idx="34">
                  <c:v>4.4194841408156149</c:v>
                </c:pt>
                <c:pt idx="35">
                  <c:v>4.2630019629065696</c:v>
                </c:pt>
                <c:pt idx="36">
                  <c:v>4.7440057969951006</c:v>
                </c:pt>
                <c:pt idx="37">
                  <c:v>4.937994166315046</c:v>
                </c:pt>
                <c:pt idx="38">
                  <c:v>5.0648859863146836</c:v>
                </c:pt>
                <c:pt idx="39">
                  <c:v>4.5172900882390712</c:v>
                </c:pt>
                <c:pt idx="40">
                  <c:v>4.8438021683696872</c:v>
                </c:pt>
                <c:pt idx="41">
                  <c:v>4.8959567793656236</c:v>
                </c:pt>
                <c:pt idx="42">
                  <c:v>5.0545853130560676</c:v>
                </c:pt>
                <c:pt idx="43">
                  <c:v>5.2913999009374271</c:v>
                </c:pt>
                <c:pt idx="44">
                  <c:v>5.5002751738181299</c:v>
                </c:pt>
                <c:pt idx="45">
                  <c:v>5.0791491625543497</c:v>
                </c:pt>
                <c:pt idx="46">
                  <c:v>5.2176166278365743</c:v>
                </c:pt>
                <c:pt idx="47">
                  <c:v>5.9411219753811171</c:v>
                </c:pt>
                <c:pt idx="48">
                  <c:v>5.7941791565005216</c:v>
                </c:pt>
                <c:pt idx="49">
                  <c:v>6.3167617545082662</c:v>
                </c:pt>
                <c:pt idx="50">
                  <c:v>6.3674395993469073</c:v>
                </c:pt>
                <c:pt idx="51">
                  <c:v>6.3079378474069259</c:v>
                </c:pt>
                <c:pt idx="52">
                  <c:v>6.1633248335198356</c:v>
                </c:pt>
                <c:pt idx="53">
                  <c:v>6.5055676835867988</c:v>
                </c:pt>
                <c:pt idx="54">
                  <c:v>7.3621837794206666</c:v>
                </c:pt>
                <c:pt idx="55">
                  <c:v>7.5888811432554846</c:v>
                </c:pt>
                <c:pt idx="56">
                  <c:v>7.7671387426390952</c:v>
                </c:pt>
                <c:pt idx="57">
                  <c:v>8.274678505255805</c:v>
                </c:pt>
                <c:pt idx="58">
                  <c:v>8.3545889820403225</c:v>
                </c:pt>
                <c:pt idx="59">
                  <c:v>8.4503402982884204</c:v>
                </c:pt>
                <c:pt idx="60">
                  <c:v>8.9614940103832303</c:v>
                </c:pt>
                <c:pt idx="61">
                  <c:v>8.1891728275027056</c:v>
                </c:pt>
                <c:pt idx="62">
                  <c:v>7.6580873585147851</c:v>
                </c:pt>
                <c:pt idx="63">
                  <c:v>6.6573719065876533</c:v>
                </c:pt>
                <c:pt idx="64">
                  <c:v>6.5711507769074053</c:v>
                </c:pt>
                <c:pt idx="65">
                  <c:v>7.2866027040413899</c:v>
                </c:pt>
                <c:pt idx="66">
                  <c:v>7.9341784227036802</c:v>
                </c:pt>
                <c:pt idx="67">
                  <c:v>8.9697492249270798</c:v>
                </c:pt>
                <c:pt idx="68">
                  <c:v>9.4292895012015947</c:v>
                </c:pt>
                <c:pt idx="69">
                  <c:v>9.1045843958100203</c:v>
                </c:pt>
                <c:pt idx="70">
                  <c:v>9.840215736273402</c:v>
                </c:pt>
                <c:pt idx="71">
                  <c:v>10.703344279136321</c:v>
                </c:pt>
                <c:pt idx="72">
                  <c:v>12.53049843150924</c:v>
                </c:pt>
                <c:pt idx="73">
                  <c:v>14.84287574984865</c:v>
                </c:pt>
                <c:pt idx="74">
                  <c:v>17.272660563922869</c:v>
                </c:pt>
                <c:pt idx="75">
                  <c:v>18.667791821834129</c:v>
                </c:pt>
                <c:pt idx="76">
                  <c:v>18.458659720056509</c:v>
                </c:pt>
                <c:pt idx="77">
                  <c:v>16.438883894993669</c:v>
                </c:pt>
                <c:pt idx="78">
                  <c:v>16.291207279264729</c:v>
                </c:pt>
                <c:pt idx="79">
                  <c:v>17.007576452459141</c:v>
                </c:pt>
                <c:pt idx="80">
                  <c:v>16.920438076718462</c:v>
                </c:pt>
                <c:pt idx="81">
                  <c:v>18.399955972189101</c:v>
                </c:pt>
                <c:pt idx="82">
                  <c:v>19.822604611913189</c:v>
                </c:pt>
                <c:pt idx="83">
                  <c:v>20.58208434994771</c:v>
                </c:pt>
                <c:pt idx="84">
                  <c:v>21.529599530369939</c:v>
                </c:pt>
                <c:pt idx="85">
                  <c:v>21.393847113426649</c:v>
                </c:pt>
                <c:pt idx="86">
                  <c:v>22.933903248885549</c:v>
                </c:pt>
                <c:pt idx="87">
                  <c:v>23.38702280273699</c:v>
                </c:pt>
                <c:pt idx="88">
                  <c:v>23.858487277797121</c:v>
                </c:pt>
                <c:pt idx="89">
                  <c:v>23.642934453596521</c:v>
                </c:pt>
                <c:pt idx="90">
                  <c:v>25.33892241932821</c:v>
                </c:pt>
                <c:pt idx="91">
                  <c:v>25.966318724661079</c:v>
                </c:pt>
                <c:pt idx="92">
                  <c:v>26.571701124543669</c:v>
                </c:pt>
                <c:pt idx="93">
                  <c:v>28.181467960595111</c:v>
                </c:pt>
                <c:pt idx="94">
                  <c:v>29.413329419750141</c:v>
                </c:pt>
                <c:pt idx="95">
                  <c:v>31.115738107904821</c:v>
                </c:pt>
                <c:pt idx="96">
                  <c:v>33.113500027517382</c:v>
                </c:pt>
                <c:pt idx="97">
                  <c:v>35.270862761644331</c:v>
                </c:pt>
                <c:pt idx="98">
                  <c:v>36.162425932380621</c:v>
                </c:pt>
                <c:pt idx="99">
                  <c:v>37.91344866173791</c:v>
                </c:pt>
                <c:pt idx="100">
                  <c:v>39.091192603327769</c:v>
                </c:pt>
                <c:pt idx="101">
                  <c:v>39.165489534222417</c:v>
                </c:pt>
                <c:pt idx="102">
                  <c:v>40.480820384876417</c:v>
                </c:pt>
                <c:pt idx="103">
                  <c:v>42.630845150520081</c:v>
                </c:pt>
                <c:pt idx="104">
                  <c:v>45.100988791253123</c:v>
                </c:pt>
                <c:pt idx="105">
                  <c:v>44.852415108877111</c:v>
                </c:pt>
                <c:pt idx="106">
                  <c:v>44.757021518592481</c:v>
                </c:pt>
                <c:pt idx="107">
                  <c:v>47.158371704793502</c:v>
                </c:pt>
                <c:pt idx="108">
                  <c:v>49.326741391645733</c:v>
                </c:pt>
                <c:pt idx="109">
                  <c:v>52.077562326869803</c:v>
                </c:pt>
                <c:pt idx="110">
                  <c:v>53.704756838069379</c:v>
                </c:pt>
                <c:pt idx="111">
                  <c:v>53.557997468400792</c:v>
                </c:pt>
                <c:pt idx="112">
                  <c:v>54.917356129955422</c:v>
                </c:pt>
                <c:pt idx="113">
                  <c:v>53.850598961677377</c:v>
                </c:pt>
                <c:pt idx="114">
                  <c:v>56.284052759993394</c:v>
                </c:pt>
                <c:pt idx="115">
                  <c:v>60.328190640421198</c:v>
                </c:pt>
                <c:pt idx="116">
                  <c:v>62.824934416906643</c:v>
                </c:pt>
                <c:pt idx="117">
                  <c:v>65.0006420722423</c:v>
                </c:pt>
                <c:pt idx="118">
                  <c:v>67.080956137293271</c:v>
                </c:pt>
                <c:pt idx="119">
                  <c:v>69.83819779494047</c:v>
                </c:pt>
                <c:pt idx="120">
                  <c:v>72.333107079305094</c:v>
                </c:pt>
                <c:pt idx="121">
                  <c:v>73.690631248738782</c:v>
                </c:pt>
                <c:pt idx="122">
                  <c:v>73.518188989378302</c:v>
                </c:pt>
                <c:pt idx="123">
                  <c:v>76.013098273742912</c:v>
                </c:pt>
                <c:pt idx="124">
                  <c:v>78.180550714534476</c:v>
                </c:pt>
                <c:pt idx="125">
                  <c:v>81.366146282401601</c:v>
                </c:pt>
                <c:pt idx="126">
                  <c:v>83.411604997156601</c:v>
                </c:pt>
                <c:pt idx="127">
                  <c:v>86.532076094733057</c:v>
                </c:pt>
                <c:pt idx="128">
                  <c:v>90.38817853277294</c:v>
                </c:pt>
                <c:pt idx="129">
                  <c:v>94.324998624130913</c:v>
                </c:pt>
                <c:pt idx="130">
                  <c:v>98.877290822035846</c:v>
                </c:pt>
                <c:pt idx="131">
                  <c:v>102.9700427436664</c:v>
                </c:pt>
                <c:pt idx="132">
                  <c:v>104.0817449689054</c:v>
                </c:pt>
                <c:pt idx="133">
                  <c:v>105.87863000128409</c:v>
                </c:pt>
                <c:pt idx="134">
                  <c:v>108.56891269652</c:v>
                </c:pt>
                <c:pt idx="135">
                  <c:v>112.33420777457761</c:v>
                </c:pt>
                <c:pt idx="136">
                  <c:v>115.783970207848</c:v>
                </c:pt>
                <c:pt idx="137">
                  <c:v>118.86133074058441</c:v>
                </c:pt>
                <c:pt idx="138">
                  <c:v>121.1351837243859</c:v>
                </c:pt>
                <c:pt idx="139">
                  <c:v>120.7270092274954</c:v>
                </c:pt>
                <c:pt idx="140">
                  <c:v>117.0213351433655</c:v>
                </c:pt>
                <c:pt idx="141">
                  <c:v>119.8198528737319</c:v>
                </c:pt>
                <c:pt idx="142">
                  <c:v>121.9854708224028</c:v>
                </c:pt>
                <c:pt idx="143">
                  <c:v>124.68309148612209</c:v>
                </c:pt>
                <c:pt idx="144">
                  <c:v>132.55590156115281</c:v>
                </c:pt>
                <c:pt idx="145">
                  <c:v>135.7215974757388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337728"/>
        <c:axId val="121339264"/>
      </c:lineChart>
      <c:catAx>
        <c:axId val="12133772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28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133926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21339264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1337728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04B2-4443-4769-A689-C150EBDECB5C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1CE-801C-4FD1-9499-2CE1039AF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04B2-4443-4769-A689-C150EBDECB5C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1CE-801C-4FD1-9499-2CE1039AF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012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000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455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113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562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810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366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170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450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555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2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04B2-4443-4769-A689-C150EBDECB5C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1CE-801C-4FD1-9499-2CE1039AF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996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6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53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807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006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862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526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942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748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473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65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234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896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658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401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126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943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73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897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865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0988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18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673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335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7959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81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363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471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298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60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232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579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2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851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735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898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04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3973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400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4323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1628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3364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3012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61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959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8368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033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1693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0089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106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0840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2258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070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172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23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9551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7254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0090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7993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7204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4927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8028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52535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291172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387611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5335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9208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823682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773341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006393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30382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39605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72622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904057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117716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755465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5294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5447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911396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533454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82662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531740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109134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261933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57348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1818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218442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437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3214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95426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776754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149067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26587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39197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792717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606445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729649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259710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92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04B2-4443-4769-A689-C150EBDECB5C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1CE-801C-4FD1-9499-2CE1039AF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24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9973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3071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333335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75704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509954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739702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887576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81474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35720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242274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874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4032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642359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94224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080639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286519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893912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39768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89933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84648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091235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2475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7491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0864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93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33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03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31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42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93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4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04B2-4443-4769-A689-C150EBDECB5C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1CE-801C-4FD1-9499-2CE1039AF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85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6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03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36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59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2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7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43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91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42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272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6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04B2-4443-4769-A689-C150EBDECB5C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1CE-801C-4FD1-9499-2CE1039AF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914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66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6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04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26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889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246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057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692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742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971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8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04B2-4443-4769-A689-C150EBDECB5C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1CE-801C-4FD1-9499-2CE1039AF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4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146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623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6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815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138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218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394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482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15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952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04B2-4443-4769-A689-C150EBDECB5C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1CE-801C-4FD1-9499-2CE1039AF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60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451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442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079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6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798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977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543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030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223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17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8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04B2-4443-4769-A689-C150EBDECB5C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1CE-801C-4FD1-9499-2CE1039AF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799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44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394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384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017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6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577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185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507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48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147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4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04B2-4443-4769-A689-C150EBDECB5C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1CE-801C-4FD1-9499-2CE1039AF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928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281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482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375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291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967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6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641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61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612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947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2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04B2-4443-4769-A689-C150EBDECB5C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1CE-801C-4FD1-9499-2CE1039AF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009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018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648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611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257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189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011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6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324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732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496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4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204B2-4443-4769-A689-C150EBDECB5C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AF1CE-801C-4FD1-9499-2CE1039AF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5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2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9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8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2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4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814D903-B248-054B-A56E-017188CA9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0DC676F-FD85-A942-B6E8-67E7BEA97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9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551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637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7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163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0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804AE-5AB2-4FC6-8ACD-76F7C952AC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10B10-CA51-465C-B484-311E5213D0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15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6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6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7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7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7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0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D37C-357A-46D4-ABA0-F31BC8409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13222-EAF8-4B69-B321-B36C5F5DF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2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7772400" cy="9906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 </a:t>
            </a:r>
            <a:r>
              <a:rPr lang="en-US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368" y="5181600"/>
            <a:ext cx="2514600" cy="1295400"/>
          </a:xfrm>
        </p:spPr>
        <p:txBody>
          <a:bodyPr>
            <a:normAutofit/>
          </a:bodyPr>
          <a:lstStyle/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M. Crow</a:t>
            </a:r>
          </a:p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SXSW.edu</a:t>
            </a:r>
          </a:p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7, 2016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429000"/>
            <a:ext cx="677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Launching the next wave in 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higher education</a:t>
            </a:r>
            <a:endParaRPr lang="en-US" sz="2400" dirty="0"/>
          </a:p>
        </p:txBody>
      </p:sp>
      <p:pic>
        <p:nvPicPr>
          <p:cNvPr id="5" name="Picture 4" descr="logo_mg [Converted]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867400"/>
            <a:ext cx="762000" cy="31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2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olution1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" y="0"/>
            <a:ext cx="9142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volution2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" y="0"/>
            <a:ext cx="9142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76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volution3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" y="0"/>
            <a:ext cx="9142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7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volution4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" y="0"/>
            <a:ext cx="9142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27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volution5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" y="0"/>
            <a:ext cx="9142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volution6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" y="0"/>
            <a:ext cx="9142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71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alms1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" y="0"/>
            <a:ext cx="91424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610600" cy="838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F3B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and Learning Realms for Wave 5</a:t>
            </a:r>
            <a:endParaRPr lang="en-US" sz="2400" b="1" dirty="0">
              <a:solidFill>
                <a:srgbClr val="F3B3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3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alms2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" y="0"/>
            <a:ext cx="91424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610600" cy="838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F3B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and Learning Realms for Wave 5</a:t>
            </a:r>
            <a:endParaRPr lang="en-US" sz="2400" b="1" dirty="0">
              <a:solidFill>
                <a:srgbClr val="F3B3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912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ms3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" y="0"/>
            <a:ext cx="91424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610600" cy="838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F3B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and Learning Realms for Wave 5</a:t>
            </a:r>
            <a:endParaRPr lang="en-US" sz="2400" b="1" dirty="0">
              <a:solidFill>
                <a:srgbClr val="F3B3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45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alms4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" y="0"/>
            <a:ext cx="91424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610600" cy="838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F3B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and Learning Realms for Wave 5</a:t>
            </a:r>
            <a:endParaRPr lang="en-US" sz="2400" b="1" dirty="0">
              <a:solidFill>
                <a:srgbClr val="F3B3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599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81950" cy="13255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Bachelor’s Degree Production and Real Gross Domestic Product</a:t>
            </a:r>
            <a:endParaRPr lang="en-US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715967" y="2208627"/>
            <a:ext cx="1913" cy="3794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94420" y="2057400"/>
            <a:ext cx="92" cy="39257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04800" y="2057400"/>
            <a:ext cx="310" cy="3962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712529" y="2185579"/>
            <a:ext cx="1913" cy="3794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469702"/>
              </p:ext>
            </p:extLst>
          </p:nvPr>
        </p:nvGraphicFramePr>
        <p:xfrm>
          <a:off x="762000" y="1981200"/>
          <a:ext cx="7848600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 descr="tx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38" y="2208627"/>
            <a:ext cx="896390" cy="3331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2128" y="2461395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nation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 flipV="1">
            <a:off x="7680960" y="2270760"/>
            <a:ext cx="91440" cy="914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6642556"/>
            <a:ext cx="5173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 Dollars.  For more see </a:t>
            </a:r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Department of the Treasury. "The Economics of Higher Education." (2012</a:t>
            </a:r>
            <a:r>
              <a:rPr lang="en-US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alms5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" y="0"/>
            <a:ext cx="91424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610600" cy="838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F3B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and Learning Realms for Wave 5</a:t>
            </a:r>
            <a:endParaRPr lang="en-US" sz="2400" b="1" dirty="0">
              <a:solidFill>
                <a:srgbClr val="F3B3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alms6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" y="0"/>
            <a:ext cx="91424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610600" cy="838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F3B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and Learning Realms for Wave 5</a:t>
            </a:r>
            <a:endParaRPr lang="en-US" sz="2400" b="1" dirty="0">
              <a:solidFill>
                <a:srgbClr val="F3B3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08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81950" cy="70167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Imperative of Innovation</a:t>
            </a:r>
            <a:endParaRPr lang="en-US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cale gold 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wm1_mg-[Converted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90600"/>
            <a:ext cx="3974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81950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Change in Bachelor’s Degree Production and Real Gross Domestic Product Relative to 1869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715967" y="2208627"/>
            <a:ext cx="1913" cy="3794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94420" y="2057400"/>
            <a:ext cx="92" cy="39257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04800" y="2057400"/>
            <a:ext cx="310" cy="3962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712529" y="2185579"/>
            <a:ext cx="1913" cy="3794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459152"/>
              </p:ext>
            </p:extLst>
          </p:nvPr>
        </p:nvGraphicFramePr>
        <p:xfrm>
          <a:off x="990600" y="2208626"/>
          <a:ext cx="6762749" cy="431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0" y="2057400"/>
            <a:ext cx="10999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Bachelor’s</a:t>
            </a:r>
          </a:p>
          <a:p>
            <a:r>
              <a:rPr lang="en-US" sz="1400" b="1" dirty="0" smtClean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</a:p>
          <a:p>
            <a:r>
              <a:rPr lang="en-US" sz="1400" b="1" dirty="0" smtClean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Awarded</a:t>
            </a:r>
            <a:endParaRPr lang="en-US" sz="1400" b="1" dirty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0" y="3352800"/>
            <a:ext cx="1048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GDP </a:t>
            </a:r>
            <a:endParaRPr lang="en-US" sz="1400" b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6642556"/>
            <a:ext cx="44101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see: </a:t>
            </a:r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Department of the Treasury. "The Economics of Higher Education." (2012)</a:t>
            </a:r>
          </a:p>
        </p:txBody>
      </p:sp>
    </p:spTree>
    <p:extLst>
      <p:ext uri="{BB962C8B-B14F-4D97-AF65-F5344CB8AC3E}">
        <p14:creationId xmlns:p14="http://schemas.microsoft.com/office/powerpoint/2010/main" val="12839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20" y="2258996"/>
            <a:ext cx="8550402" cy="3724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81950" cy="13255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Enrollment by Sector, Institution and Pell Intensity</a:t>
            </a:r>
            <a:endParaRPr lang="en-US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720" y="2062196"/>
            <a:ext cx="5402106" cy="1967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Universities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731826" y="2062196"/>
            <a:ext cx="3148296" cy="1967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Universities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560687" y="2208627"/>
            <a:ext cx="1913" cy="3794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562600" y="4648200"/>
            <a:ext cx="3317522" cy="1967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For-Profit Universities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894420" y="2057400"/>
            <a:ext cx="92" cy="39257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1620" y="2057400"/>
            <a:ext cx="310" cy="396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304800" y="6003513"/>
            <a:ext cx="8599121" cy="6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09800" y="6183868"/>
            <a:ext cx="5361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undergraduate enrollment 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13,163,399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40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93" y="2078483"/>
            <a:ext cx="8580026" cy="39094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9720" y="2062196"/>
            <a:ext cx="5402106" cy="1967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Universities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731826" y="2062196"/>
            <a:ext cx="3148296" cy="1967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Universities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715967" y="2208627"/>
            <a:ext cx="1913" cy="3794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17529" y="5191832"/>
            <a:ext cx="3162593" cy="1967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For-Profit Universities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894420" y="2057400"/>
            <a:ext cx="92" cy="39257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304800" y="6003513"/>
            <a:ext cx="8599121" cy="6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04800" y="2057400"/>
            <a:ext cx="310" cy="3962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57" y="2259338"/>
            <a:ext cx="8550401" cy="37241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5731826" y="5191832"/>
            <a:ext cx="3162593" cy="1967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For-Profit Universities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712529" y="2185579"/>
            <a:ext cx="1913" cy="3794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28650" y="503237"/>
            <a:ext cx="7981950" cy="13255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Bachelor’s Degree Production by Sector, Institution and Graduation Rate</a:t>
            </a:r>
            <a:endParaRPr lang="en-US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9800" y="6183868"/>
            <a:ext cx="5361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bachelor’s degree production 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1,892,741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82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81950" cy="70167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Imperative of Innovation</a:t>
            </a:r>
            <a:endParaRPr lang="en-US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cale green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81950" cy="70167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Imperative of Innovation</a:t>
            </a:r>
            <a:endParaRPr lang="en-US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cale gold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9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81950" cy="70167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Imperative of Innovation</a:t>
            </a:r>
            <a:endParaRPr lang="en-US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cale gold 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86700" cy="85407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preventing new models?</a:t>
            </a:r>
            <a:endParaRPr lang="en-US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somorphic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" y="0"/>
            <a:ext cx="9142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</TotalTime>
  <Words>206</Words>
  <Application>Microsoft Office PowerPoint</Application>
  <PresentationFormat>On-screen Show (4:3)</PresentationFormat>
  <Paragraphs>38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23</vt:i4>
      </vt:variant>
    </vt:vector>
  </HeadingPairs>
  <TitlesOfParts>
    <vt:vector size="43" baseType="lpstr">
      <vt:lpstr>Office Theme</vt:lpstr>
      <vt:lpstr>3_Office Theme</vt:lpstr>
      <vt:lpstr>4_Office Theme</vt:lpstr>
      <vt:lpstr>1_Office Theme</vt:lpstr>
      <vt:lpstr>12_Office Theme</vt:lpstr>
      <vt:lpstr>13_Office Theme</vt:lpstr>
      <vt:lpstr>14_Office Theme</vt:lpstr>
      <vt:lpstr>15_Office Theme</vt:lpstr>
      <vt:lpstr>16_Office Theme</vt:lpstr>
      <vt:lpstr>2_Office Theme</vt:lpstr>
      <vt:lpstr>7_Office Theme</vt:lpstr>
      <vt:lpstr>8_Office Theme</vt:lpstr>
      <vt:lpstr>9_Office Theme</vt:lpstr>
      <vt:lpstr>10_Office Theme</vt:lpstr>
      <vt:lpstr>11_Office Theme</vt:lpstr>
      <vt:lpstr>5_Office Theme</vt:lpstr>
      <vt:lpstr>19_Office Theme</vt:lpstr>
      <vt:lpstr>20_Office Theme</vt:lpstr>
      <vt:lpstr>21_Office Theme</vt:lpstr>
      <vt:lpstr>22_Office Theme</vt:lpstr>
      <vt:lpstr>Wave 5</vt:lpstr>
      <vt:lpstr>Bachelor’s Degree Production and Real Gross Domestic Product</vt:lpstr>
      <vt:lpstr>Percent Change in Bachelor’s Degree Production and Real Gross Domestic Product Relative to 1869</vt:lpstr>
      <vt:lpstr>Undergraduate Enrollment by Sector, Institution and Pell Intensity</vt:lpstr>
      <vt:lpstr>Bachelor’s Degree Production by Sector, Institution and Graduation Rate</vt:lpstr>
      <vt:lpstr>The Imperative of Innovation</vt:lpstr>
      <vt:lpstr>The Imperative of Innovation</vt:lpstr>
      <vt:lpstr>The Imperative of Innovation</vt:lpstr>
      <vt:lpstr>What is preventing new models?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Teaching and Learning Realms for Wave 5</vt:lpstr>
      <vt:lpstr>Teaching and Learning Realms for Wave 5</vt:lpstr>
      <vt:lpstr>Teaching and Learning Realms for Wave 5</vt:lpstr>
      <vt:lpstr>Teaching and Learning Realms for Wave 5</vt:lpstr>
      <vt:lpstr>Teaching and Learning Realms for Wave 5</vt:lpstr>
      <vt:lpstr>Teaching and Learning Realms for Wave 5</vt:lpstr>
      <vt:lpstr>The Imperative of Innovation</vt:lpstr>
      <vt:lpstr>PowerPoint Presentation</vt:lpstr>
    </vt:vector>
  </TitlesOfParts>
  <Company>Arizona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Quiroz</dc:creator>
  <cp:lastModifiedBy>Denise Quiroz</cp:lastModifiedBy>
  <cp:revision>43</cp:revision>
  <cp:lastPrinted>2016-03-03T18:20:23Z</cp:lastPrinted>
  <dcterms:created xsi:type="dcterms:W3CDTF">2016-02-25T17:08:28Z</dcterms:created>
  <dcterms:modified xsi:type="dcterms:W3CDTF">2016-03-04T21:32:49Z</dcterms:modified>
</cp:coreProperties>
</file>